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59" r:id="rId2"/>
  </p:sldMasterIdLst>
  <p:notesMasterIdLst>
    <p:notesMasterId r:id="rId34"/>
  </p:notesMasterIdLst>
  <p:sldIdLst>
    <p:sldId id="256" r:id="rId3"/>
    <p:sldId id="262" r:id="rId4"/>
    <p:sldId id="736" r:id="rId5"/>
    <p:sldId id="266" r:id="rId6"/>
    <p:sldId id="735" r:id="rId7"/>
    <p:sldId id="286" r:id="rId8"/>
    <p:sldId id="257" r:id="rId9"/>
    <p:sldId id="294" r:id="rId10"/>
    <p:sldId id="304" r:id="rId11"/>
    <p:sldId id="730" r:id="rId12"/>
    <p:sldId id="740" r:id="rId13"/>
    <p:sldId id="284" r:id="rId14"/>
    <p:sldId id="341" r:id="rId15"/>
    <p:sldId id="724" r:id="rId16"/>
    <p:sldId id="302" r:id="rId17"/>
    <p:sldId id="697" r:id="rId18"/>
    <p:sldId id="741" r:id="rId19"/>
    <p:sldId id="742" r:id="rId20"/>
    <p:sldId id="739" r:id="rId21"/>
    <p:sldId id="712" r:id="rId22"/>
    <p:sldId id="737" r:id="rId23"/>
    <p:sldId id="723" r:id="rId24"/>
    <p:sldId id="725" r:id="rId25"/>
    <p:sldId id="713" r:id="rId26"/>
    <p:sldId id="717" r:id="rId27"/>
    <p:sldId id="732" r:id="rId28"/>
    <p:sldId id="711" r:id="rId29"/>
    <p:sldId id="714" r:id="rId30"/>
    <p:sldId id="738" r:id="rId31"/>
    <p:sldId id="722" r:id="rId32"/>
    <p:sldId id="303" r:id="rId33"/>
  </p:sldIdLst>
  <p:sldSz cx="9144000" cy="5143500" type="screen16x9"/>
  <p:notesSz cx="6858000" cy="9144000"/>
  <p:embeddedFontLst>
    <p:embeddedFont>
      <p:font typeface="Aptos Narrow" panose="020B0004020202020204" pitchFamily="34" charset="0"/>
      <p:regular r:id="rId35"/>
    </p:embeddedFont>
    <p:embeddedFont>
      <p:font typeface="Arial Narrow" panose="020B0606020202030204"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F2FF"/>
    <a:srgbClr val="360C6A"/>
    <a:srgbClr val="9CC7DF"/>
    <a:srgbClr val="FFFFD4"/>
    <a:srgbClr val="D8D8BA"/>
    <a:srgbClr val="E6E6E6"/>
    <a:srgbClr val="FF9925"/>
    <a:srgbClr val="2166AB"/>
    <a:srgbClr val="FADF7A"/>
    <a:srgbClr val="FFAB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41BE7DC-6AD9-4FE3-B16C-63B286FDDEFC}">
  <a:tblStyle styleId="{441BE7DC-6AD9-4FE3-B16C-63B286FDDEF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521" autoAdjust="0"/>
    <p:restoredTop sz="82347" autoAdjust="0"/>
  </p:normalViewPr>
  <p:slideViewPr>
    <p:cSldViewPr snapToGrid="0" snapToObjects="1">
      <p:cViewPr varScale="1">
        <p:scale>
          <a:sx n="83" d="100"/>
          <a:sy n="83" d="100"/>
        </p:scale>
        <p:origin x="67" y="178"/>
      </p:cViewPr>
      <p:guideLst/>
    </p:cSldViewPr>
  </p:slideViewPr>
  <p:notesTextViewPr>
    <p:cViewPr>
      <p:scale>
        <a:sx n="1" d="1"/>
        <a:sy n="1" d="1"/>
      </p:scale>
      <p:origin x="0" y="0"/>
    </p:cViewPr>
  </p:notesTextViewPr>
  <p:sorterViewPr>
    <p:cViewPr>
      <p:scale>
        <a:sx n="100" d="100"/>
        <a:sy n="100" d="100"/>
      </p:scale>
      <p:origin x="0" y="-20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c7995bf95a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c7995bf95a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1" dirty="0"/>
              <a:t>Conclusion</a:t>
            </a:r>
            <a:r>
              <a:rPr lang="en-US" sz="1100" dirty="0"/>
              <a:t>: “The magnitude of the association between drinking water arsenic and child IQ raises the </a:t>
            </a:r>
            <a:r>
              <a:rPr lang="en-US" sz="1100" b="1" dirty="0">
                <a:solidFill>
                  <a:srgbClr val="C00000"/>
                </a:solidFill>
              </a:rPr>
              <a:t>possibility that levels of arsenic in drinking water greater than or equal to 5 ppb</a:t>
            </a:r>
            <a:r>
              <a:rPr lang="en-US" sz="1100" dirty="0"/>
              <a:t>, levels not uncommon in the United States, </a:t>
            </a:r>
            <a:r>
              <a:rPr lang="en-US" sz="1100" b="1" dirty="0">
                <a:solidFill>
                  <a:srgbClr val="C00000"/>
                </a:solidFill>
              </a:rPr>
              <a:t>pose a threat to child development."</a:t>
            </a:r>
            <a:endParaRPr lang="en-US" sz="1100" dirty="0"/>
          </a:p>
          <a:p>
            <a:endParaRPr lang="en-US" dirty="0"/>
          </a:p>
        </p:txBody>
      </p:sp>
    </p:spTree>
    <p:extLst>
      <p:ext uri="{BB962C8B-B14F-4D97-AF65-F5344CB8AC3E}">
        <p14:creationId xmlns:p14="http://schemas.microsoft.com/office/powerpoint/2010/main" val="538595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538595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This timeline shows where our project fits into the history of drinking water legislation and understanding of health impacts of arsenic</a:t>
            </a:r>
          </a:p>
        </p:txBody>
      </p:sp>
    </p:spTree>
    <p:extLst>
      <p:ext uri="{BB962C8B-B14F-4D97-AF65-F5344CB8AC3E}">
        <p14:creationId xmlns:p14="http://schemas.microsoft.com/office/powerpoint/2010/main" val="2805611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c7995bf95a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c7995bf95a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In our project, students use Tuva Data Literacy software to look at variation in arsenic levels in water samples. This graph was made using data at arsenicdata.tuvalabs.com. Schools in different communities have different results. Many wells do exceed the Maximum Contaminant Level of  10 ppb in ME and 5 ppb in NH.</a:t>
            </a:r>
          </a:p>
        </p:txBody>
      </p:sp>
    </p:spTree>
    <p:extLst>
      <p:ext uri="{BB962C8B-B14F-4D97-AF65-F5344CB8AC3E}">
        <p14:creationId xmlns:p14="http://schemas.microsoft.com/office/powerpoint/2010/main" val="656725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Filtration systems in many homes in our study may not be working or may be the wrong type for filtering out arsenic</a:t>
            </a:r>
          </a:p>
        </p:txBody>
      </p:sp>
    </p:spTree>
    <p:extLst>
      <p:ext uri="{BB962C8B-B14F-4D97-AF65-F5344CB8AC3E}">
        <p14:creationId xmlns:p14="http://schemas.microsoft.com/office/powerpoint/2010/main" val="3068847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25553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123922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Students use our Civic Action Toolkit to learn about Advocacy and how to take action on their data.</a:t>
            </a:r>
          </a:p>
        </p:txBody>
      </p:sp>
    </p:spTree>
    <p:extLst>
      <p:ext uri="{BB962C8B-B14F-4D97-AF65-F5344CB8AC3E}">
        <p14:creationId xmlns:p14="http://schemas.microsoft.com/office/powerpoint/2010/main" val="3556861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4f145bab5e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4f145bab5e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All About Arsenic provides resources and curriculum; “gateway” into the project</a:t>
            </a:r>
            <a:endParaRPr/>
          </a:p>
          <a:p>
            <a:pPr marL="0" lvl="0" indent="0" algn="l" rtl="0">
              <a:spcBef>
                <a:spcPts val="0"/>
              </a:spcBef>
              <a:spcAft>
                <a:spcPts val="0"/>
              </a:spcAft>
              <a:buNone/>
            </a:pPr>
            <a:r>
              <a:rPr lang="en"/>
              <a:t>Anecdata is the data collection and management and sample registration portal</a:t>
            </a:r>
            <a:endParaRPr/>
          </a:p>
          <a:p>
            <a:pPr marL="0" lvl="0" indent="0" algn="l" rtl="0">
              <a:spcBef>
                <a:spcPts val="0"/>
              </a:spcBef>
              <a:spcAft>
                <a:spcPts val="0"/>
              </a:spcAft>
              <a:buNone/>
            </a:pPr>
            <a:r>
              <a:rPr lang="en"/>
              <a:t>Tuva provides data literacy tools and we have our own arsenic data page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8907394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 older homes have lead pipes or lead solder holding copper pipes together. This could contaminate drinking water. Even houses receiving public water could have lead.</a:t>
            </a:r>
          </a:p>
        </p:txBody>
      </p:sp>
    </p:spTree>
    <p:extLst>
      <p:ext uri="{BB962C8B-B14F-4D97-AF65-F5344CB8AC3E}">
        <p14:creationId xmlns:p14="http://schemas.microsoft.com/office/powerpoint/2010/main" val="37975996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Students have generated a unique dataset on lead in drinking water. As you can see, there are many households with lead above the EPA limit of 15 ppb. </a:t>
            </a:r>
          </a:p>
        </p:txBody>
      </p:sp>
    </p:spTree>
    <p:extLst>
      <p:ext uri="{BB962C8B-B14F-4D97-AF65-F5344CB8AC3E}">
        <p14:creationId xmlns:p14="http://schemas.microsoft.com/office/powerpoint/2010/main" val="513711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7520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07937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66651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c7995bf95a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c7995bf95a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Exceedances of Maximum Contaminant Levels are highlighted in red so that the well owner can easily see where the problems are.</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SEPA project website has resources for teachers involved in the project and information for people who have submitted samples through the project.</a:t>
            </a:r>
          </a:p>
        </p:txBody>
      </p:sp>
    </p:spTree>
    <p:extLst>
      <p:ext uri="{BB962C8B-B14F-4D97-AF65-F5344CB8AC3E}">
        <p14:creationId xmlns:p14="http://schemas.microsoft.com/office/powerpoint/2010/main" val="1921362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Resources on our project website include information that teachers can use to teach about arsenic in drinking water. Like this probability map that s based on bedrock.</a:t>
            </a:r>
          </a:p>
        </p:txBody>
      </p:sp>
    </p:spTree>
    <p:extLst>
      <p:ext uri="{BB962C8B-B14F-4D97-AF65-F5344CB8AC3E}">
        <p14:creationId xmlns:p14="http://schemas.microsoft.com/office/powerpoint/2010/main" val="1566397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c7995bf95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c7995bf95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People living in rural areas drill their wells into bedrock containing arsenic</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It is possible that arsenic leaches into well water from soils contaminated with arsenical pesticides. Even though these pesticides are no longer used, the arsenic could still be in the soil.</a:t>
            </a:r>
          </a:p>
        </p:txBody>
      </p:sp>
    </p:spTree>
    <p:extLst>
      <p:ext uri="{BB962C8B-B14F-4D97-AF65-F5344CB8AC3E}">
        <p14:creationId xmlns:p14="http://schemas.microsoft.com/office/powerpoint/2010/main" val="815880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Some states have lowered the allowable limit to 5ppb (NH and NJ) and Maine is considering this too</a:t>
            </a:r>
          </a:p>
          <a:p>
            <a:r>
              <a:rPr lang="en-US" dirty="0"/>
              <a:t>~500 million people are exposed to arsenic in drinking water worldwide.</a:t>
            </a:r>
          </a:p>
          <a:p>
            <a:endParaRPr lang="en-US" dirty="0"/>
          </a:p>
          <a:p>
            <a:r>
              <a:rPr lang="en-US" dirty="0"/>
              <a:t>The WHO and the EPA standard for drinking water is 10 ppb</a:t>
            </a:r>
          </a:p>
          <a:p>
            <a:endParaRPr lang="en-US" dirty="0"/>
          </a:p>
          <a:p>
            <a:r>
              <a:rPr lang="en-US" dirty="0"/>
              <a:t>~3 billion people are exposed to arsenic in rice and rice products</a:t>
            </a:r>
            <a:endParaRPr lang="en-US" dirty="0">
              <a:solidFill>
                <a:srgbClr val="17375E"/>
              </a:solidFill>
            </a:endParaRPr>
          </a:p>
          <a:p>
            <a:endParaRPr lang="en-US" dirty="0"/>
          </a:p>
        </p:txBody>
      </p:sp>
    </p:spTree>
    <p:extLst>
      <p:ext uri="{BB962C8B-B14F-4D97-AF65-F5344CB8AC3E}">
        <p14:creationId xmlns:p14="http://schemas.microsoft.com/office/powerpoint/2010/main" val="2483317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Arsenic is a problem in Maine and New Hampshire because there are so many people deriving their drinking water from private wells. The Safe Drinking Water Act does not regulate private wells, so homeowners have to know to test their wells! </a:t>
            </a:r>
            <a:endParaRPr lang="en-US" dirty="0"/>
          </a:p>
        </p:txBody>
      </p:sp>
    </p:spTree>
    <p:extLst>
      <p:ext uri="{BB962C8B-B14F-4D97-AF65-F5344CB8AC3E}">
        <p14:creationId xmlns:p14="http://schemas.microsoft.com/office/powerpoint/2010/main" val="3017074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hyperlink" Target="https://www.niehs.nih.gov/research/supported/centers/srp/phi/archives/publicpolicy/dartmouth/index.cfm"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hyperlink" Target="http://openclipart.org/detail/193152/brain-activity-%C3%83%C6%92%C3%82%C2%A2%C3%83%C2%A2%C3%A2%E2%82%AC%C5%A1%C3%82%C2%AC%C3%83%C2%A2%C3%A2%E2%80%9A%C2%AC%C3%85%E2%80%9C-m%C3%83%C6%92%C3%86%E2%80%99%C3%83%E2%80%9A%C3%82%C2%A9tacognition-by-benoitpetit-193152"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arsenicdata.tuvalabs.com/" TargetMode="Externa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1.jp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12.png"/><Relationship Id="rId4" Type="http://schemas.openxmlformats.org/officeDocument/2006/relationships/hyperlink" Target="https://coagis.maps.arcgis.com/apps/MapSeries/index.html?appid=6943d268ee1f4831b5e37d310bc06cda"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5"/>
          <p:cNvSpPr txBox="1">
            <a:spLocks noGrp="1"/>
          </p:cNvSpPr>
          <p:nvPr>
            <p:ph type="ctrTitle"/>
          </p:nvPr>
        </p:nvSpPr>
        <p:spPr>
          <a:xfrm>
            <a:off x="0" y="0"/>
            <a:ext cx="9144000" cy="5143500"/>
          </a:xfrm>
          <a:prstGeom prst="rect">
            <a:avLst/>
          </a:prstGeom>
          <a:solidFill>
            <a:schemeClr val="accent5"/>
          </a:solidFill>
          <a:ln>
            <a:noFill/>
          </a:ln>
        </p:spPr>
        <p:txBody>
          <a:bodyPr spcFirstLastPara="1" wrap="square" lIns="91425" tIns="91425" rIns="91425" bIns="91425" anchor="t" anchorCtr="0">
            <a:noAutofit/>
          </a:bodyPr>
          <a:lstStyle/>
          <a:p>
            <a:br>
              <a:rPr lang="en-US" sz="3600" b="1" dirty="0">
                <a:solidFill>
                  <a:schemeClr val="bg1"/>
                </a:solidFill>
              </a:rPr>
            </a:br>
            <a:endParaRPr lang="en-US" sz="3600" b="1" dirty="0">
              <a:solidFill>
                <a:schemeClr val="tx1"/>
              </a:solidFill>
            </a:endParaRPr>
          </a:p>
        </p:txBody>
      </p:sp>
      <p:sp>
        <p:nvSpPr>
          <p:cNvPr id="109" name="Google Shape;109;p25"/>
          <p:cNvSpPr txBox="1">
            <a:spLocks noGrp="1"/>
          </p:cNvSpPr>
          <p:nvPr>
            <p:ph type="subTitle" idx="1"/>
          </p:nvPr>
        </p:nvSpPr>
        <p:spPr>
          <a:xfrm>
            <a:off x="286319" y="2156725"/>
            <a:ext cx="8520600" cy="464159"/>
          </a:xfrm>
          <a:prstGeom prst="rect">
            <a:avLst/>
          </a:prstGeom>
        </p:spPr>
        <p:txBody>
          <a:bodyPr spcFirstLastPara="1" wrap="square" lIns="91425" tIns="91425" rIns="91425" bIns="91425" anchor="t" anchorCtr="0">
            <a:noAutofit/>
          </a:bodyPr>
          <a:lstStyle/>
          <a:p>
            <a:pPr marL="0" marR="0" algn="just">
              <a:lnSpc>
                <a:spcPct val="107000"/>
              </a:lnSpc>
              <a:spcBef>
                <a:spcPts val="0"/>
              </a:spcBef>
              <a:spcAft>
                <a:spcPts val="800"/>
              </a:spcAft>
            </a:pPr>
            <a:r>
              <a:rPr lang="en-US" sz="1800" b="1" kern="100" dirty="0">
                <a:solidFill>
                  <a:srgbClr val="360C6A"/>
                </a:solidFill>
                <a:effectLst/>
                <a:latin typeface="Arial" panose="020B0604020202020204" pitchFamily="34" charset="0"/>
                <a:ea typeface="Calibri" panose="020F0502020204030204" pitchFamily="34" charset="0"/>
                <a:cs typeface="Times New Roman" panose="02020603050405020304" pitchFamily="18" charset="0"/>
              </a:rPr>
              <a:t>			Jane E. Disney, Ph.D.</a:t>
            </a:r>
            <a:endParaRPr lang="en-US" sz="1800" kern="100" dirty="0">
              <a:solidFill>
                <a:srgbClr val="360C6A"/>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b="1" dirty="0">
              <a:solidFill>
                <a:srgbClr val="233F8F"/>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NIH Science Education Partnership Award (SEPA)</a:t>
            </a:r>
          </a:p>
          <a:p>
            <a:pPr marL="0" marR="0">
              <a:spcBef>
                <a:spcPts val="0"/>
              </a:spcBef>
              <a:spcAft>
                <a:spcPts val="0"/>
              </a:spcAft>
            </a:pPr>
            <a:r>
              <a:rPr lang="en-US" sz="18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New Teacher Introduction-NH Datacom Workshop Oct. 23 and 24, 2025</a:t>
            </a:r>
            <a:endParaRPr lang="en-US" sz="1800" dirty="0">
              <a:solidFill>
                <a:schemeClr val="tx2"/>
              </a:solidFill>
              <a:effectLst/>
              <a:latin typeface="Arial Narrow" panose="020B0606020202030204" pitchFamily="34" charset="0"/>
              <a:ea typeface="Calibri" panose="020F0502020204030204" pitchFamily="34" charset="0"/>
              <a:cs typeface="Times New Roman" panose="02020603050405020304" pitchFamily="18" charset="0"/>
            </a:endParaRPr>
          </a:p>
        </p:txBody>
      </p:sp>
      <p:pic>
        <p:nvPicPr>
          <p:cNvPr id="5" name="Picture 4" descr="mdibl-logo-MASTER.jpg">
            <a:extLst>
              <a:ext uri="{FF2B5EF4-FFF2-40B4-BE49-F238E27FC236}">
                <a16:creationId xmlns:a16="http://schemas.microsoft.com/office/drawing/2014/main" id="{FC27807E-E25B-1A4F-B746-0945E86FA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892" y="4596779"/>
            <a:ext cx="1942633" cy="328343"/>
          </a:xfrm>
          <a:prstGeom prst="rect">
            <a:avLst/>
          </a:prstGeom>
        </p:spPr>
      </p:pic>
      <p:pic>
        <p:nvPicPr>
          <p:cNvPr id="6" name="Picture 5">
            <a:extLst>
              <a:ext uri="{FF2B5EF4-FFF2-40B4-BE49-F238E27FC236}">
                <a16:creationId xmlns:a16="http://schemas.microsoft.com/office/drawing/2014/main" id="{BE8DB3A0-4BD5-BB48-A4B3-DDE12FB1F959}"/>
              </a:ext>
            </a:extLst>
          </p:cNvPr>
          <p:cNvPicPr>
            <a:picLocks noChangeAspect="1"/>
          </p:cNvPicPr>
          <p:nvPr/>
        </p:nvPicPr>
        <p:blipFill>
          <a:blip r:embed="rId4"/>
          <a:stretch>
            <a:fillRect/>
          </a:stretch>
        </p:blipFill>
        <p:spPr>
          <a:xfrm>
            <a:off x="2554663" y="4512554"/>
            <a:ext cx="1154241" cy="464159"/>
          </a:xfrm>
          <a:prstGeom prst="rect">
            <a:avLst/>
          </a:prstGeom>
        </p:spPr>
      </p:pic>
      <p:pic>
        <p:nvPicPr>
          <p:cNvPr id="3" name="Picture 2">
            <a:extLst>
              <a:ext uri="{FF2B5EF4-FFF2-40B4-BE49-F238E27FC236}">
                <a16:creationId xmlns:a16="http://schemas.microsoft.com/office/drawing/2014/main" id="{6BE03C38-963A-E042-9157-AB6305AC69CE}"/>
              </a:ext>
            </a:extLst>
          </p:cNvPr>
          <p:cNvPicPr>
            <a:picLocks noChangeAspect="1"/>
          </p:cNvPicPr>
          <p:nvPr/>
        </p:nvPicPr>
        <p:blipFill>
          <a:blip r:embed="rId5"/>
          <a:stretch>
            <a:fillRect/>
          </a:stretch>
        </p:blipFill>
        <p:spPr>
          <a:xfrm>
            <a:off x="7019948" y="4525834"/>
            <a:ext cx="1677924" cy="455732"/>
          </a:xfrm>
          <a:prstGeom prst="rect">
            <a:avLst/>
          </a:prstGeom>
        </p:spPr>
      </p:pic>
      <p:cxnSp>
        <p:nvCxnSpPr>
          <p:cNvPr id="4" name="Straight Connector 3">
            <a:extLst>
              <a:ext uri="{FF2B5EF4-FFF2-40B4-BE49-F238E27FC236}">
                <a16:creationId xmlns:a16="http://schemas.microsoft.com/office/drawing/2014/main" id="{ABAECDD0-09FB-F04B-A911-8D03123D3908}"/>
              </a:ext>
            </a:extLst>
          </p:cNvPr>
          <p:cNvCxnSpPr/>
          <p:nvPr/>
        </p:nvCxnSpPr>
        <p:spPr>
          <a:xfrm>
            <a:off x="1347537" y="1959073"/>
            <a:ext cx="644892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E46FF68-300C-427D-9269-415F50E37941}"/>
              </a:ext>
            </a:extLst>
          </p:cNvPr>
          <p:cNvSpPr/>
          <p:nvPr/>
        </p:nvSpPr>
        <p:spPr>
          <a:xfrm>
            <a:off x="614218" y="3645509"/>
            <a:ext cx="7620000" cy="584775"/>
          </a:xfrm>
          <a:prstGeom prst="rect">
            <a:avLst/>
          </a:prstGeom>
        </p:spPr>
        <p:txBody>
          <a:bodyPr wrap="square">
            <a:spAutoFit/>
          </a:bodyPr>
          <a:lstStyle/>
          <a:p>
            <a:pPr algn="ctr"/>
            <a:r>
              <a:rPr lang="en-US" dirty="0"/>
              <a:t>The National Institute of Nursing Research of the National Institutes of Health supports our new SEPA project under Award Number </a:t>
            </a:r>
            <a:r>
              <a:rPr lang="en-US" sz="1800" b="1" dirty="0">
                <a:effectLst/>
                <a:latin typeface="Times New Roman" panose="02020603050405020304" pitchFamily="18" charset="0"/>
                <a:ea typeface="Times New Roman" panose="02020603050405020304" pitchFamily="18" charset="0"/>
              </a:rPr>
              <a:t>1R25NR021077</a:t>
            </a:r>
            <a:r>
              <a:rPr lang="en-US" dirty="0"/>
              <a:t>.</a:t>
            </a:r>
          </a:p>
        </p:txBody>
      </p:sp>
      <p:sp>
        <p:nvSpPr>
          <p:cNvPr id="9" name="TextBox 8">
            <a:extLst>
              <a:ext uri="{FF2B5EF4-FFF2-40B4-BE49-F238E27FC236}">
                <a16:creationId xmlns:a16="http://schemas.microsoft.com/office/drawing/2014/main" id="{0DAFB5C0-36C3-592E-1502-8F4131A508B3}"/>
              </a:ext>
            </a:extLst>
          </p:cNvPr>
          <p:cNvSpPr txBox="1"/>
          <p:nvPr/>
        </p:nvSpPr>
        <p:spPr>
          <a:xfrm>
            <a:off x="872068" y="655041"/>
            <a:ext cx="7934852" cy="1200329"/>
          </a:xfrm>
          <a:prstGeom prst="rect">
            <a:avLst/>
          </a:prstGeom>
          <a:noFill/>
        </p:spPr>
        <p:txBody>
          <a:bodyPr wrap="square" rtlCol="0">
            <a:spAutoFit/>
          </a:bodyPr>
          <a:lstStyle/>
          <a:p>
            <a:r>
              <a:rPr lang="en-US" sz="2400" dirty="0"/>
              <a:t>“</a:t>
            </a:r>
            <a:r>
              <a:rPr lang="en-US" sz="2400" b="1" dirty="0"/>
              <a:t>Promoting scientific communication and intergenerational learning in a K-12 drinking water project (Communicating Data)</a:t>
            </a:r>
            <a:r>
              <a:rPr lang="en-US" sz="2400" dirty="0"/>
              <a:t>”</a:t>
            </a:r>
          </a:p>
        </p:txBody>
      </p:sp>
      <p:pic>
        <p:nvPicPr>
          <p:cNvPr id="1026" name="Picture 2" descr="NINR is Seeking Program Director Positions">
            <a:extLst>
              <a:ext uri="{FF2B5EF4-FFF2-40B4-BE49-F238E27FC236}">
                <a16:creationId xmlns:a16="http://schemas.microsoft.com/office/drawing/2014/main" id="{F355F5D8-8BC6-11F4-A2F4-E9945D5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7656" y="4547416"/>
            <a:ext cx="2493540" cy="4125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E0935-64BC-884B-91D2-1D74F3B84095}"/>
              </a:ext>
            </a:extLst>
          </p:cNvPr>
          <p:cNvSpPr>
            <a:spLocks noGrp="1"/>
          </p:cNvSpPr>
          <p:nvPr>
            <p:ph type="title"/>
          </p:nvPr>
        </p:nvSpPr>
        <p:spPr>
          <a:xfrm>
            <a:off x="311700" y="259513"/>
            <a:ext cx="8520600" cy="572700"/>
          </a:xfrm>
        </p:spPr>
        <p:txBody>
          <a:bodyPr/>
          <a:lstStyle/>
          <a:p>
            <a:r>
              <a:rPr lang="en-US" dirty="0"/>
              <a:t>Wells in ME and NH</a:t>
            </a:r>
          </a:p>
        </p:txBody>
      </p:sp>
      <p:graphicFrame>
        <p:nvGraphicFramePr>
          <p:cNvPr id="4" name="Google Shape;133;p27">
            <a:extLst>
              <a:ext uri="{FF2B5EF4-FFF2-40B4-BE49-F238E27FC236}">
                <a16:creationId xmlns:a16="http://schemas.microsoft.com/office/drawing/2014/main" id="{9439A08E-6C86-9041-82B1-1FD802EF6542}"/>
              </a:ext>
            </a:extLst>
          </p:cNvPr>
          <p:cNvGraphicFramePr/>
          <p:nvPr>
            <p:extLst>
              <p:ext uri="{D42A27DB-BD31-4B8C-83A1-F6EECF244321}">
                <p14:modId xmlns:p14="http://schemas.microsoft.com/office/powerpoint/2010/main" val="407237446"/>
              </p:ext>
            </p:extLst>
          </p:nvPr>
        </p:nvGraphicFramePr>
        <p:xfrm>
          <a:off x="215675" y="979945"/>
          <a:ext cx="3332008" cy="2434374"/>
        </p:xfrm>
        <a:graphic>
          <a:graphicData uri="http://schemas.openxmlformats.org/drawingml/2006/table">
            <a:tbl>
              <a:tblPr>
                <a:noFill/>
                <a:tableStyleId>{441BE7DC-6AD9-4FE3-B16C-63B286FDDEFC}</a:tableStyleId>
              </a:tblPr>
              <a:tblGrid>
                <a:gridCol w="1408360">
                  <a:extLst>
                    <a:ext uri="{9D8B030D-6E8A-4147-A177-3AD203B41FA5}">
                      <a16:colId xmlns:a16="http://schemas.microsoft.com/office/drawing/2014/main" val="20000"/>
                    </a:ext>
                  </a:extLst>
                </a:gridCol>
                <a:gridCol w="843428">
                  <a:extLst>
                    <a:ext uri="{9D8B030D-6E8A-4147-A177-3AD203B41FA5}">
                      <a16:colId xmlns:a16="http://schemas.microsoft.com/office/drawing/2014/main" val="20001"/>
                    </a:ext>
                  </a:extLst>
                </a:gridCol>
                <a:gridCol w="1080220">
                  <a:extLst>
                    <a:ext uri="{9D8B030D-6E8A-4147-A177-3AD203B41FA5}">
                      <a16:colId xmlns:a16="http://schemas.microsoft.com/office/drawing/2014/main" val="20002"/>
                    </a:ext>
                  </a:extLst>
                </a:gridCol>
              </a:tblGrid>
              <a:tr h="512496">
                <a:tc>
                  <a:txBody>
                    <a:bodyPr/>
                    <a:lstStyle/>
                    <a:p>
                      <a:pPr marL="0" lvl="0" indent="0" algn="l" rtl="0">
                        <a:spcBef>
                          <a:spcPts val="0"/>
                        </a:spcBef>
                        <a:spcAft>
                          <a:spcPts val="0"/>
                        </a:spcAft>
                        <a:buNone/>
                      </a:pPr>
                      <a:r>
                        <a:rPr lang="en-US" sz="1200" dirty="0"/>
                        <a:t>Wells</a:t>
                      </a:r>
                      <a:endParaRPr sz="1200" dirty="0"/>
                    </a:p>
                  </a:txBody>
                  <a:tcPr marL="64055" marR="64055" marT="64055" marB="640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None/>
                      </a:pPr>
                      <a:r>
                        <a:rPr lang="en" sz="1200" dirty="0">
                          <a:solidFill>
                            <a:schemeClr val="tx1"/>
                          </a:solidFill>
                        </a:rPr>
                        <a:t>Maine</a:t>
                      </a:r>
                      <a:endParaRPr sz="1200" dirty="0">
                        <a:solidFill>
                          <a:schemeClr val="tx1"/>
                        </a:solidFill>
                      </a:endParaRPr>
                    </a:p>
                  </a:txBody>
                  <a:tcPr marL="64055" marR="64055" marT="64055" marB="640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25"/>
                    </a:solidFill>
                  </a:tcPr>
                </a:tc>
                <a:tc>
                  <a:txBody>
                    <a:bodyPr/>
                    <a:lstStyle/>
                    <a:p>
                      <a:pPr marL="0" lvl="0" indent="0" algn="ctr" rtl="0">
                        <a:spcBef>
                          <a:spcPts val="0"/>
                        </a:spcBef>
                        <a:spcAft>
                          <a:spcPts val="0"/>
                        </a:spcAft>
                        <a:buNone/>
                      </a:pPr>
                      <a:r>
                        <a:rPr lang="en" sz="1200" dirty="0">
                          <a:solidFill>
                            <a:schemeClr val="tx1"/>
                          </a:solidFill>
                        </a:rPr>
                        <a:t>New Hampshire</a:t>
                      </a:r>
                      <a:endParaRPr sz="1200" dirty="0">
                        <a:solidFill>
                          <a:schemeClr val="tx1"/>
                        </a:solidFill>
                      </a:endParaRPr>
                    </a:p>
                  </a:txBody>
                  <a:tcPr marL="64055" marR="64055" marT="64055" marB="640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CC7DF"/>
                    </a:solidFill>
                  </a:tcPr>
                </a:tc>
                <a:extLst>
                  <a:ext uri="{0D108BD9-81ED-4DB2-BD59-A6C34878D82A}">
                    <a16:rowId xmlns:a16="http://schemas.microsoft.com/office/drawing/2014/main" val="10000"/>
                  </a:ext>
                </a:extLst>
              </a:tr>
              <a:tr h="512496">
                <a:tc>
                  <a:txBody>
                    <a:bodyPr/>
                    <a:lstStyle/>
                    <a:p>
                      <a:pPr marL="0" lvl="0" indent="0" algn="l" rtl="0">
                        <a:spcBef>
                          <a:spcPts val="0"/>
                        </a:spcBef>
                        <a:spcAft>
                          <a:spcPts val="0"/>
                        </a:spcAft>
                        <a:buNone/>
                      </a:pPr>
                      <a:r>
                        <a:rPr lang="en" sz="1200" dirty="0">
                          <a:solidFill>
                            <a:schemeClr val="tx1"/>
                          </a:solidFill>
                        </a:rPr>
                        <a:t>Reliance on private wells</a:t>
                      </a:r>
                      <a:endParaRPr sz="1200" dirty="0">
                        <a:solidFill>
                          <a:schemeClr val="tx1"/>
                        </a:solidFill>
                      </a:endParaRPr>
                    </a:p>
                  </a:txBody>
                  <a:tcPr marL="64055" marR="64055" marT="64055" marB="640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D4"/>
                    </a:solidFill>
                  </a:tcPr>
                </a:tc>
                <a:tc>
                  <a:txBody>
                    <a:bodyPr/>
                    <a:lstStyle/>
                    <a:p>
                      <a:pPr marL="0" lvl="0" indent="0" algn="ctr" rtl="0">
                        <a:spcBef>
                          <a:spcPts val="0"/>
                        </a:spcBef>
                        <a:spcAft>
                          <a:spcPts val="0"/>
                        </a:spcAft>
                        <a:buNone/>
                      </a:pPr>
                      <a:r>
                        <a:rPr lang="en" sz="1400" dirty="0"/>
                        <a:t>56%</a:t>
                      </a:r>
                      <a:endParaRPr sz="1400" dirty="0"/>
                    </a:p>
                  </a:txBody>
                  <a:tcPr marL="64055" marR="64055" marT="64055" marB="640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400" dirty="0"/>
                        <a:t>46%</a:t>
                      </a:r>
                      <a:endParaRPr sz="1400" dirty="0"/>
                    </a:p>
                  </a:txBody>
                  <a:tcPr marL="64055" marR="64055" marT="64055" marB="640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04691">
                <a:tc>
                  <a:txBody>
                    <a:bodyPr/>
                    <a:lstStyle/>
                    <a:p>
                      <a:pPr marL="0" lvl="0" indent="0" algn="l" rtl="0">
                        <a:spcBef>
                          <a:spcPts val="0"/>
                        </a:spcBef>
                        <a:spcAft>
                          <a:spcPts val="0"/>
                        </a:spcAft>
                        <a:buNone/>
                      </a:pPr>
                      <a:r>
                        <a:rPr lang="en" sz="1200" dirty="0">
                          <a:solidFill>
                            <a:schemeClr val="tx1"/>
                          </a:solidFill>
                        </a:rPr>
                        <a:t>Wells with elevated arsenic </a:t>
                      </a:r>
                      <a:endParaRPr sz="1200" dirty="0">
                        <a:solidFill>
                          <a:schemeClr val="tx1"/>
                        </a:solidFill>
                      </a:endParaRPr>
                    </a:p>
                  </a:txBody>
                  <a:tcPr marL="64055" marR="64055" marT="64055" marB="640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D4"/>
                    </a:solidFill>
                  </a:tcPr>
                </a:tc>
                <a:tc>
                  <a:txBody>
                    <a:bodyPr/>
                    <a:lstStyle/>
                    <a:p>
                      <a:pPr marL="0" lvl="0" indent="0" algn="ctr" rtl="0">
                        <a:spcBef>
                          <a:spcPts val="0"/>
                        </a:spcBef>
                        <a:spcAft>
                          <a:spcPts val="0"/>
                        </a:spcAft>
                        <a:buNone/>
                      </a:pPr>
                      <a:r>
                        <a:rPr lang="en" sz="1400"/>
                        <a:t>10%</a:t>
                      </a:r>
                      <a:endParaRPr sz="1400"/>
                    </a:p>
                  </a:txBody>
                  <a:tcPr marL="64055" marR="64055" marT="64055" marB="640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400" dirty="0"/>
                        <a:t>20%</a:t>
                      </a:r>
                      <a:endParaRPr sz="1400" dirty="0"/>
                    </a:p>
                  </a:txBody>
                  <a:tcPr marL="64055" marR="64055" marT="64055" marB="640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04691">
                <a:tc>
                  <a:txBody>
                    <a:bodyPr/>
                    <a:lstStyle/>
                    <a:p>
                      <a:pPr marL="0" lvl="0" indent="0" algn="l" rtl="0">
                        <a:spcBef>
                          <a:spcPts val="0"/>
                        </a:spcBef>
                        <a:spcAft>
                          <a:spcPts val="0"/>
                        </a:spcAft>
                        <a:buNone/>
                      </a:pPr>
                      <a:r>
                        <a:rPr lang="en" sz="1200" dirty="0">
                          <a:solidFill>
                            <a:schemeClr val="tx1"/>
                          </a:solidFill>
                        </a:rPr>
                        <a:t>Wells that have never been tested for As</a:t>
                      </a:r>
                      <a:endParaRPr sz="1200" dirty="0">
                        <a:solidFill>
                          <a:schemeClr val="tx1"/>
                        </a:solidFill>
                      </a:endParaRPr>
                    </a:p>
                  </a:txBody>
                  <a:tcPr marL="64055" marR="64055" marT="64055" marB="640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D4"/>
                    </a:solidFill>
                  </a:tcPr>
                </a:tc>
                <a:tc>
                  <a:txBody>
                    <a:bodyPr/>
                    <a:lstStyle/>
                    <a:p>
                      <a:pPr marL="0" lvl="0" indent="0" algn="ctr" rtl="0">
                        <a:spcBef>
                          <a:spcPts val="0"/>
                        </a:spcBef>
                        <a:spcAft>
                          <a:spcPts val="0"/>
                        </a:spcAft>
                        <a:buNone/>
                      </a:pPr>
                      <a:r>
                        <a:rPr lang="en" sz="1400"/>
                        <a:t>42%</a:t>
                      </a:r>
                      <a:endParaRPr sz="1400"/>
                    </a:p>
                  </a:txBody>
                  <a:tcPr marL="64055" marR="64055" marT="64055" marB="640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400" dirty="0"/>
                        <a:t>unknown</a:t>
                      </a:r>
                      <a:endParaRPr sz="1400" dirty="0"/>
                    </a:p>
                  </a:txBody>
                  <a:tcPr marL="64055" marR="64055" marT="64055" marB="640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Google Shape;132;p27">
            <a:extLst>
              <a:ext uri="{FF2B5EF4-FFF2-40B4-BE49-F238E27FC236}">
                <a16:creationId xmlns:a16="http://schemas.microsoft.com/office/drawing/2014/main" id="{369123DB-2EF9-DB41-BEB2-A26E0B0A833B}"/>
              </a:ext>
            </a:extLst>
          </p:cNvPr>
          <p:cNvSpPr txBox="1"/>
          <p:nvPr/>
        </p:nvSpPr>
        <p:spPr>
          <a:xfrm>
            <a:off x="215674" y="4678492"/>
            <a:ext cx="8616625" cy="51202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dirty="0"/>
              <a:t>Maine CDC, Dartmouth Toxic Metals Superfund Research Program, USGS, Maine Tracking Network, New Hampshire DHHS Data Portal </a:t>
            </a:r>
            <a:endParaRPr sz="1000" b="1" dirty="0"/>
          </a:p>
        </p:txBody>
      </p:sp>
      <p:sp>
        <p:nvSpPr>
          <p:cNvPr id="12" name="Rectangle 11">
            <a:extLst>
              <a:ext uri="{FF2B5EF4-FFF2-40B4-BE49-F238E27FC236}">
                <a16:creationId xmlns:a16="http://schemas.microsoft.com/office/drawing/2014/main" id="{FD8B89F2-D23B-4342-93A1-F1A79A623624}"/>
              </a:ext>
            </a:extLst>
          </p:cNvPr>
          <p:cNvSpPr/>
          <p:nvPr/>
        </p:nvSpPr>
        <p:spPr>
          <a:xfrm>
            <a:off x="4441048" y="146656"/>
            <a:ext cx="4526783" cy="523220"/>
          </a:xfrm>
          <a:prstGeom prst="rect">
            <a:avLst/>
          </a:prstGeom>
        </p:spPr>
        <p:txBody>
          <a:bodyPr wrap="square">
            <a:spAutoFit/>
          </a:bodyPr>
          <a:lstStyle/>
          <a:p>
            <a:r>
              <a:rPr lang="en-US" dirty="0">
                <a:latin typeface="Arial" panose="020B0604020202020204" pitchFamily="34" charset="0"/>
              </a:rPr>
              <a:t>Percent of Wells that Exceed State Guideline</a:t>
            </a:r>
          </a:p>
          <a:p>
            <a:r>
              <a:rPr lang="en-US" dirty="0">
                <a:latin typeface="Arial" panose="020B0604020202020204" pitchFamily="34" charset="0"/>
              </a:rPr>
              <a:t> for Arsenic of 10 µg/L (ME) or 5 µg/L (NH) by Town</a:t>
            </a:r>
          </a:p>
        </p:txBody>
      </p:sp>
      <p:pic>
        <p:nvPicPr>
          <p:cNvPr id="11" name="Picture 10" descr="A close up of a map&#10;&#10;Description automatically generated">
            <a:extLst>
              <a:ext uri="{FF2B5EF4-FFF2-40B4-BE49-F238E27FC236}">
                <a16:creationId xmlns:a16="http://schemas.microsoft.com/office/drawing/2014/main" id="{F327EC6D-0A7E-3845-B204-83D62CCB38F4}"/>
              </a:ext>
            </a:extLst>
          </p:cNvPr>
          <p:cNvPicPr>
            <a:picLocks noChangeAspect="1"/>
          </p:cNvPicPr>
          <p:nvPr/>
        </p:nvPicPr>
        <p:blipFill>
          <a:blip r:embed="rId3"/>
          <a:stretch>
            <a:fillRect/>
          </a:stretch>
        </p:blipFill>
        <p:spPr>
          <a:xfrm>
            <a:off x="6704439" y="987862"/>
            <a:ext cx="2454790" cy="3273053"/>
          </a:xfrm>
          <a:prstGeom prst="rect">
            <a:avLst/>
          </a:prstGeom>
        </p:spPr>
      </p:pic>
      <p:pic>
        <p:nvPicPr>
          <p:cNvPr id="8" name="Picture 7">
            <a:extLst>
              <a:ext uri="{FF2B5EF4-FFF2-40B4-BE49-F238E27FC236}">
                <a16:creationId xmlns:a16="http://schemas.microsoft.com/office/drawing/2014/main" id="{A8F4FD61-5415-5473-C3AF-2CFFB1FA97A4}"/>
              </a:ext>
            </a:extLst>
          </p:cNvPr>
          <p:cNvPicPr>
            <a:picLocks noChangeAspect="1"/>
          </p:cNvPicPr>
          <p:nvPr/>
        </p:nvPicPr>
        <p:blipFill rotWithShape="1">
          <a:blip r:embed="rId4"/>
          <a:srcRect l="21292" t="12279"/>
          <a:stretch/>
        </p:blipFill>
        <p:spPr>
          <a:xfrm>
            <a:off x="3725043" y="700519"/>
            <a:ext cx="2551448" cy="3915998"/>
          </a:xfrm>
          <a:prstGeom prst="rect">
            <a:avLst/>
          </a:prstGeom>
        </p:spPr>
      </p:pic>
      <p:sp>
        <p:nvSpPr>
          <p:cNvPr id="3" name="TextBox 2">
            <a:extLst>
              <a:ext uri="{FF2B5EF4-FFF2-40B4-BE49-F238E27FC236}">
                <a16:creationId xmlns:a16="http://schemas.microsoft.com/office/drawing/2014/main" id="{E1D65699-E27D-47A0-E392-9AB5D04060A7}"/>
              </a:ext>
            </a:extLst>
          </p:cNvPr>
          <p:cNvSpPr txBox="1"/>
          <p:nvPr/>
        </p:nvSpPr>
        <p:spPr>
          <a:xfrm>
            <a:off x="4275667" y="4007835"/>
            <a:ext cx="1642533" cy="307777"/>
          </a:xfrm>
          <a:prstGeom prst="rect">
            <a:avLst/>
          </a:prstGeom>
          <a:noFill/>
        </p:spPr>
        <p:txBody>
          <a:bodyPr wrap="square" rtlCol="0">
            <a:spAutoFit/>
          </a:bodyPr>
          <a:lstStyle/>
          <a:p>
            <a:r>
              <a:rPr lang="en-US" dirty="0"/>
              <a:t>New Hampshire</a:t>
            </a:r>
          </a:p>
        </p:txBody>
      </p:sp>
      <p:sp>
        <p:nvSpPr>
          <p:cNvPr id="6" name="TextBox 5">
            <a:extLst>
              <a:ext uri="{FF2B5EF4-FFF2-40B4-BE49-F238E27FC236}">
                <a16:creationId xmlns:a16="http://schemas.microsoft.com/office/drawing/2014/main" id="{C365ABDE-8EC9-8AC1-21DB-328EB9CE7C84}"/>
              </a:ext>
            </a:extLst>
          </p:cNvPr>
          <p:cNvSpPr txBox="1"/>
          <p:nvPr/>
        </p:nvSpPr>
        <p:spPr>
          <a:xfrm>
            <a:off x="7711174" y="4038355"/>
            <a:ext cx="780894" cy="307777"/>
          </a:xfrm>
          <a:prstGeom prst="rect">
            <a:avLst/>
          </a:prstGeom>
          <a:noFill/>
        </p:spPr>
        <p:txBody>
          <a:bodyPr wrap="square" rtlCol="0">
            <a:spAutoFit/>
          </a:bodyPr>
          <a:lstStyle/>
          <a:p>
            <a:r>
              <a:rPr lang="en-US" dirty="0"/>
              <a:t>Maine</a:t>
            </a:r>
          </a:p>
        </p:txBody>
      </p:sp>
    </p:spTree>
    <p:extLst>
      <p:ext uri="{BB962C8B-B14F-4D97-AF65-F5344CB8AC3E}">
        <p14:creationId xmlns:p14="http://schemas.microsoft.com/office/powerpoint/2010/main" val="120762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8"/>
          <p:cNvSpPr/>
          <p:nvPr/>
        </p:nvSpPr>
        <p:spPr>
          <a:xfrm>
            <a:off x="-13650" y="-12"/>
            <a:ext cx="9171300" cy="5143500"/>
          </a:xfrm>
          <a:prstGeom prst="rect">
            <a:avLst/>
          </a:prstGeom>
          <a:solidFill>
            <a:srgbClr val="14455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8"/>
          <p:cNvSpPr txBox="1">
            <a:spLocks noGrp="1"/>
          </p:cNvSpPr>
          <p:nvPr>
            <p:ph type="title"/>
          </p:nvPr>
        </p:nvSpPr>
        <p:spPr>
          <a:xfrm>
            <a:off x="-78875" y="251225"/>
            <a:ext cx="9301800" cy="572700"/>
          </a:xfrm>
          <a:prstGeom prst="rect">
            <a:avLst/>
          </a:prstGeom>
          <a:solidFill>
            <a:srgbClr val="FFFFFF"/>
          </a:solidFill>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t>  Arsenic Health Concerns</a:t>
            </a:r>
            <a:endParaRPr sz="3000" b="1" dirty="0"/>
          </a:p>
        </p:txBody>
      </p:sp>
      <p:sp>
        <p:nvSpPr>
          <p:cNvPr id="102" name="Google Shape;102;p18"/>
          <p:cNvSpPr txBox="1"/>
          <p:nvPr/>
        </p:nvSpPr>
        <p:spPr>
          <a:xfrm>
            <a:off x="5091325" y="4379900"/>
            <a:ext cx="4052700" cy="585000"/>
          </a:xfrm>
          <a:prstGeom prst="rect">
            <a:avLst/>
          </a:prstGeom>
          <a:solidFill>
            <a:srgbClr val="0072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rgbClr val="FFFFFF"/>
                </a:solidFill>
              </a:rPr>
              <a:t>Health Effects of Arsenic</a:t>
            </a:r>
            <a:endParaRPr sz="1300" b="1">
              <a:solidFill>
                <a:srgbClr val="FFFFFF"/>
              </a:solidFill>
            </a:endParaRPr>
          </a:p>
          <a:p>
            <a:pPr marL="0" lvl="0" indent="0" algn="l" rtl="0">
              <a:spcBef>
                <a:spcPts val="0"/>
              </a:spcBef>
              <a:spcAft>
                <a:spcPts val="0"/>
              </a:spcAft>
              <a:buNone/>
            </a:pPr>
            <a:r>
              <a:rPr lang="en" sz="1300" u="sng">
                <a:solidFill>
                  <a:srgbClr val="FFFFFF"/>
                </a:solidFill>
                <a:hlinkClick r:id="rId3">
                  <a:extLst>
                    <a:ext uri="{A12FA001-AC4F-418D-AE19-62706E023703}">
                      <ahyp:hlinkClr xmlns:ahyp="http://schemas.microsoft.com/office/drawing/2018/hyperlinkcolor" val="tx"/>
                    </a:ext>
                  </a:extLst>
                </a:hlinkClick>
              </a:rPr>
              <a:t>Credit</a:t>
            </a:r>
            <a:r>
              <a:rPr lang="en" sz="1300">
                <a:solidFill>
                  <a:srgbClr val="FFFFFF"/>
                </a:solidFill>
              </a:rPr>
              <a:t>: Dartmouth Superfund Research Program</a:t>
            </a:r>
            <a:endParaRPr sz="1300">
              <a:solidFill>
                <a:srgbClr val="FFFFFF"/>
              </a:solidFill>
            </a:endParaRPr>
          </a:p>
        </p:txBody>
      </p:sp>
      <p:pic>
        <p:nvPicPr>
          <p:cNvPr id="103" name="Google Shape;103;p18"/>
          <p:cNvPicPr preferRelativeResize="0"/>
          <p:nvPr/>
        </p:nvPicPr>
        <p:blipFill>
          <a:blip r:embed="rId4">
            <a:alphaModFix/>
          </a:blip>
          <a:stretch>
            <a:fillRect/>
          </a:stretch>
        </p:blipFill>
        <p:spPr>
          <a:xfrm>
            <a:off x="0" y="1305037"/>
            <a:ext cx="9098677" cy="2635263"/>
          </a:xfrm>
          <a:prstGeom prst="rect">
            <a:avLst/>
          </a:prstGeom>
          <a:noFill/>
          <a:ln>
            <a:noFill/>
          </a:ln>
        </p:spPr>
      </p:pic>
    </p:spTree>
    <p:extLst>
      <p:ext uri="{BB962C8B-B14F-4D97-AF65-F5344CB8AC3E}">
        <p14:creationId xmlns:p14="http://schemas.microsoft.com/office/powerpoint/2010/main" val="4153121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EE9F-66BA-4E4C-8224-4741C7A3449E}"/>
              </a:ext>
            </a:extLst>
          </p:cNvPr>
          <p:cNvSpPr>
            <a:spLocks noGrp="1"/>
          </p:cNvSpPr>
          <p:nvPr>
            <p:ph type="title"/>
          </p:nvPr>
        </p:nvSpPr>
        <p:spPr/>
        <p:txBody>
          <a:bodyPr/>
          <a:lstStyle/>
          <a:p>
            <a:r>
              <a:rPr lang="en-US" sz="3600" dirty="0"/>
              <a:t>Arsenic: 5–10-point decrease in IQ</a:t>
            </a:r>
          </a:p>
        </p:txBody>
      </p:sp>
      <p:pic>
        <p:nvPicPr>
          <p:cNvPr id="4" name="Picture 3" descr="A close up of a logo&#10;&#10;Description automatically generated">
            <a:extLst>
              <a:ext uri="{FF2B5EF4-FFF2-40B4-BE49-F238E27FC236}">
                <a16:creationId xmlns:a16="http://schemas.microsoft.com/office/drawing/2014/main" id="{DCEF348B-C4BA-2F41-8F8E-F8A5FFC146E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876195" y="1218913"/>
            <a:ext cx="3190996" cy="3352243"/>
          </a:xfrm>
          <a:prstGeom prst="rect">
            <a:avLst/>
          </a:prstGeom>
        </p:spPr>
      </p:pic>
      <p:sp>
        <p:nvSpPr>
          <p:cNvPr id="5" name="TextBox 4">
            <a:extLst>
              <a:ext uri="{FF2B5EF4-FFF2-40B4-BE49-F238E27FC236}">
                <a16:creationId xmlns:a16="http://schemas.microsoft.com/office/drawing/2014/main" id="{04E85071-D2E5-294E-BDB6-2D0979F8B00A}"/>
              </a:ext>
            </a:extLst>
          </p:cNvPr>
          <p:cNvSpPr txBox="1"/>
          <p:nvPr/>
        </p:nvSpPr>
        <p:spPr>
          <a:xfrm>
            <a:off x="311701" y="1200150"/>
            <a:ext cx="5528344" cy="3046988"/>
          </a:xfrm>
          <a:prstGeom prst="rect">
            <a:avLst/>
          </a:prstGeom>
          <a:noFill/>
        </p:spPr>
        <p:txBody>
          <a:bodyPr wrap="square" rtlCol="0">
            <a:spAutoFit/>
          </a:bodyPr>
          <a:lstStyle/>
          <a:p>
            <a:endParaRPr lang="en-US" sz="2400" dirty="0"/>
          </a:p>
          <a:p>
            <a:r>
              <a:rPr lang="en-US" sz="2400" dirty="0"/>
              <a:t>“A cross-sectional study of well water arsenic and child IQ in Maine schoolchildren”</a:t>
            </a:r>
          </a:p>
          <a:p>
            <a:endParaRPr lang="en-US" sz="2400" dirty="0"/>
          </a:p>
          <a:p>
            <a:r>
              <a:rPr lang="en-US" sz="2400" b="1" dirty="0">
                <a:solidFill>
                  <a:schemeClr val="accent5"/>
                </a:solidFill>
              </a:rPr>
              <a:t>Possibility that drinking water with &gt;5 ppb arsenic poses a threat to child development. </a:t>
            </a:r>
          </a:p>
        </p:txBody>
      </p:sp>
      <p:sp>
        <p:nvSpPr>
          <p:cNvPr id="3" name="TextBox 2">
            <a:extLst>
              <a:ext uri="{FF2B5EF4-FFF2-40B4-BE49-F238E27FC236}">
                <a16:creationId xmlns:a16="http://schemas.microsoft.com/office/drawing/2014/main" id="{7FB2B61B-0262-9C7D-B7EF-0EF131EFAC73}"/>
              </a:ext>
            </a:extLst>
          </p:cNvPr>
          <p:cNvSpPr txBox="1"/>
          <p:nvPr/>
        </p:nvSpPr>
        <p:spPr>
          <a:xfrm>
            <a:off x="3758268" y="4735201"/>
            <a:ext cx="5528344" cy="400110"/>
          </a:xfrm>
          <a:prstGeom prst="rect">
            <a:avLst/>
          </a:prstGeom>
          <a:noFill/>
        </p:spPr>
        <p:txBody>
          <a:bodyPr wrap="square" rtlCol="0">
            <a:spAutoFit/>
          </a:bodyPr>
          <a:lstStyle/>
          <a:p>
            <a:r>
              <a:rPr lang="en-US" sz="1000" b="0" i="0" dirty="0">
                <a:solidFill>
                  <a:srgbClr val="333333"/>
                </a:solidFill>
                <a:effectLst/>
                <a:latin typeface="-apple-system"/>
              </a:rPr>
              <a:t>Wasserman, G.A., Liu, X., </a:t>
            </a:r>
            <a:r>
              <a:rPr lang="en-US" sz="1000" b="0" i="0" dirty="0" err="1">
                <a:solidFill>
                  <a:srgbClr val="333333"/>
                </a:solidFill>
                <a:effectLst/>
                <a:latin typeface="-apple-system"/>
              </a:rPr>
              <a:t>LoIacono</a:t>
            </a:r>
            <a:r>
              <a:rPr lang="en-US" sz="1000" b="0" i="0" dirty="0">
                <a:solidFill>
                  <a:srgbClr val="333333"/>
                </a:solidFill>
                <a:effectLst/>
                <a:latin typeface="-apple-system"/>
              </a:rPr>
              <a:t>, N.J. </a:t>
            </a:r>
            <a:r>
              <a:rPr lang="en-US" sz="1000" b="0" i="1" dirty="0">
                <a:solidFill>
                  <a:srgbClr val="333333"/>
                </a:solidFill>
                <a:effectLst/>
                <a:latin typeface="-apple-system"/>
              </a:rPr>
              <a:t>et al.</a:t>
            </a:r>
            <a:r>
              <a:rPr lang="en-US" sz="1000" b="0" i="0" dirty="0">
                <a:solidFill>
                  <a:srgbClr val="333333"/>
                </a:solidFill>
                <a:effectLst/>
                <a:latin typeface="-apple-system"/>
              </a:rPr>
              <a:t> A cross-sectional study of well water arsenic and child IQ in Maine schoolchildren. </a:t>
            </a:r>
            <a:r>
              <a:rPr lang="en-US" sz="1000" b="0" i="1" dirty="0">
                <a:solidFill>
                  <a:srgbClr val="333333"/>
                </a:solidFill>
                <a:effectLst/>
                <a:latin typeface="-apple-system"/>
              </a:rPr>
              <a:t>Environ Health</a:t>
            </a:r>
            <a:r>
              <a:rPr lang="en-US" sz="1000" b="0" i="0" dirty="0">
                <a:solidFill>
                  <a:srgbClr val="333333"/>
                </a:solidFill>
                <a:effectLst/>
                <a:latin typeface="-apple-system"/>
              </a:rPr>
              <a:t> </a:t>
            </a:r>
            <a:r>
              <a:rPr lang="en-US" sz="1000" b="1" i="0" dirty="0">
                <a:solidFill>
                  <a:srgbClr val="333333"/>
                </a:solidFill>
                <a:effectLst/>
                <a:latin typeface="-apple-system"/>
              </a:rPr>
              <a:t>13, </a:t>
            </a:r>
            <a:r>
              <a:rPr lang="en-US" sz="1000" b="0" i="0" dirty="0">
                <a:solidFill>
                  <a:srgbClr val="333333"/>
                </a:solidFill>
                <a:effectLst/>
                <a:latin typeface="-apple-system"/>
              </a:rPr>
              <a:t>23 (2014). https://doi.org/10.1186/1476-069X-13-23</a:t>
            </a:r>
            <a:endParaRPr lang="en-US" sz="1000" dirty="0"/>
          </a:p>
        </p:txBody>
      </p:sp>
      <p:pic>
        <p:nvPicPr>
          <p:cNvPr id="6" name="Picture 5" descr="mdibl-logo-MASTER.jpg">
            <a:extLst>
              <a:ext uri="{FF2B5EF4-FFF2-40B4-BE49-F238E27FC236}">
                <a16:creationId xmlns:a16="http://schemas.microsoft.com/office/drawing/2014/main" id="{CF522172-164A-AAFF-F1F5-AED6159F9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91" y="4895175"/>
            <a:ext cx="1358010" cy="229530"/>
          </a:xfrm>
          <a:prstGeom prst="rect">
            <a:avLst/>
          </a:prstGeom>
        </p:spPr>
      </p:pic>
    </p:spTree>
    <p:extLst>
      <p:ext uri="{BB962C8B-B14F-4D97-AF65-F5344CB8AC3E}">
        <p14:creationId xmlns:p14="http://schemas.microsoft.com/office/powerpoint/2010/main" val="143765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EE9F-66BA-4E4C-8224-4741C7A3449E}"/>
              </a:ext>
            </a:extLst>
          </p:cNvPr>
          <p:cNvSpPr>
            <a:spLocks noGrp="1"/>
          </p:cNvSpPr>
          <p:nvPr>
            <p:ph type="title"/>
          </p:nvPr>
        </p:nvSpPr>
        <p:spPr>
          <a:xfrm>
            <a:off x="311700" y="268059"/>
            <a:ext cx="8520600" cy="572700"/>
          </a:xfrm>
        </p:spPr>
        <p:txBody>
          <a:bodyPr/>
          <a:lstStyle/>
          <a:p>
            <a:r>
              <a:rPr lang="en-US" sz="3600" dirty="0"/>
              <a:t>Cancer from Arsenic Exposure</a:t>
            </a:r>
          </a:p>
        </p:txBody>
      </p:sp>
      <p:sp>
        <p:nvSpPr>
          <p:cNvPr id="5" name="TextBox 4">
            <a:extLst>
              <a:ext uri="{FF2B5EF4-FFF2-40B4-BE49-F238E27FC236}">
                <a16:creationId xmlns:a16="http://schemas.microsoft.com/office/drawing/2014/main" id="{04E85071-D2E5-294E-BDB6-2D0979F8B00A}"/>
              </a:ext>
            </a:extLst>
          </p:cNvPr>
          <p:cNvSpPr txBox="1"/>
          <p:nvPr/>
        </p:nvSpPr>
        <p:spPr>
          <a:xfrm>
            <a:off x="311699" y="1022349"/>
            <a:ext cx="5996821" cy="3416320"/>
          </a:xfrm>
          <a:prstGeom prst="rect">
            <a:avLst/>
          </a:prstGeom>
          <a:noFill/>
        </p:spPr>
        <p:txBody>
          <a:bodyPr wrap="square" rtlCol="0">
            <a:spAutoFit/>
          </a:bodyPr>
          <a:lstStyle/>
          <a:p>
            <a:endParaRPr lang="en-US" sz="2400" dirty="0"/>
          </a:p>
          <a:p>
            <a:r>
              <a:rPr lang="en-US" sz="2400" dirty="0"/>
              <a:t>“Elevated Bladder Cancer in Northern New England: The Role of Drinking Water and Arsenic”</a:t>
            </a:r>
          </a:p>
          <a:p>
            <a:endParaRPr lang="en-US" sz="2400" dirty="0"/>
          </a:p>
          <a:p>
            <a:r>
              <a:rPr lang="en-US" sz="2400" b="1" dirty="0">
                <a:solidFill>
                  <a:srgbClr val="00717D"/>
                </a:solidFill>
              </a:rPr>
              <a:t>Increasing cumulative exposure to arsenic in well water was associated with an increasing risk of bladder cancer. </a:t>
            </a:r>
          </a:p>
        </p:txBody>
      </p:sp>
      <p:pic>
        <p:nvPicPr>
          <p:cNvPr id="6" name="Picture 5" descr="A close up of a map&#10;&#10;Description generated with high confidence">
            <a:extLst>
              <a:ext uri="{FF2B5EF4-FFF2-40B4-BE49-F238E27FC236}">
                <a16:creationId xmlns:a16="http://schemas.microsoft.com/office/drawing/2014/main" id="{CC18A590-2002-47D4-928D-CF7818AE5813}"/>
              </a:ext>
            </a:extLst>
          </p:cNvPr>
          <p:cNvPicPr>
            <a:picLocks noChangeAspect="1"/>
          </p:cNvPicPr>
          <p:nvPr/>
        </p:nvPicPr>
        <p:blipFill rotWithShape="1">
          <a:blip r:embed="rId3"/>
          <a:srcRect r="49132"/>
          <a:stretch/>
        </p:blipFill>
        <p:spPr>
          <a:xfrm>
            <a:off x="6842376" y="167088"/>
            <a:ext cx="1791420" cy="2404662"/>
          </a:xfrm>
          <a:prstGeom prst="rect">
            <a:avLst/>
          </a:prstGeom>
        </p:spPr>
      </p:pic>
      <p:pic>
        <p:nvPicPr>
          <p:cNvPr id="8" name="Picture 7" descr="A close up of a map&#10;&#10;Description generated with high confidence">
            <a:extLst>
              <a:ext uri="{FF2B5EF4-FFF2-40B4-BE49-F238E27FC236}">
                <a16:creationId xmlns:a16="http://schemas.microsoft.com/office/drawing/2014/main" id="{80A26BE6-5359-48CC-91C8-4278D66D6D03}"/>
              </a:ext>
            </a:extLst>
          </p:cNvPr>
          <p:cNvPicPr>
            <a:picLocks noChangeAspect="1"/>
          </p:cNvPicPr>
          <p:nvPr/>
        </p:nvPicPr>
        <p:blipFill rotWithShape="1">
          <a:blip r:embed="rId3"/>
          <a:srcRect l="49662" r="-1"/>
          <a:stretch/>
        </p:blipFill>
        <p:spPr>
          <a:xfrm>
            <a:off x="6842376" y="2670144"/>
            <a:ext cx="1700233" cy="2306268"/>
          </a:xfrm>
          <a:prstGeom prst="rect">
            <a:avLst/>
          </a:prstGeom>
        </p:spPr>
      </p:pic>
      <p:sp>
        <p:nvSpPr>
          <p:cNvPr id="7" name="TextBox 6">
            <a:extLst>
              <a:ext uri="{FF2B5EF4-FFF2-40B4-BE49-F238E27FC236}">
                <a16:creationId xmlns:a16="http://schemas.microsoft.com/office/drawing/2014/main" id="{49F45569-BF63-4CDA-D8FE-4BC669030148}"/>
              </a:ext>
            </a:extLst>
          </p:cNvPr>
          <p:cNvSpPr txBox="1"/>
          <p:nvPr/>
        </p:nvSpPr>
        <p:spPr>
          <a:xfrm>
            <a:off x="245533" y="4613831"/>
            <a:ext cx="6750885" cy="415498"/>
          </a:xfrm>
          <a:prstGeom prst="rect">
            <a:avLst/>
          </a:prstGeom>
          <a:noFill/>
        </p:spPr>
        <p:txBody>
          <a:bodyPr wrap="square" rtlCol="0">
            <a:spAutoFit/>
          </a:bodyPr>
          <a:lstStyle/>
          <a:p>
            <a:r>
              <a:rPr lang="en-US" sz="1050" dirty="0" err="1"/>
              <a:t>Baris</a:t>
            </a:r>
            <a:r>
              <a:rPr lang="en-US" sz="1050" dirty="0"/>
              <a:t> D … Silverman DT, et al. Elevated Bladder Cancer in Northern New England: The Role of Drinking Water and Arsenic. Journal of the National Cancer Institute. May 2, 2016. JNCI. DOI: DJW099</a:t>
            </a:r>
          </a:p>
        </p:txBody>
      </p:sp>
    </p:spTree>
    <p:extLst>
      <p:ext uri="{BB962C8B-B14F-4D97-AF65-F5344CB8AC3E}">
        <p14:creationId xmlns:p14="http://schemas.microsoft.com/office/powerpoint/2010/main" val="1719672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756478E-71DA-4AD5-B9DE-3FBC3A2F5003}"/>
              </a:ext>
            </a:extLst>
          </p:cNvPr>
          <p:cNvSpPr txBox="1"/>
          <p:nvPr/>
        </p:nvSpPr>
        <p:spPr>
          <a:xfrm>
            <a:off x="0" y="0"/>
            <a:ext cx="9144000" cy="5143500"/>
          </a:xfrm>
          <a:prstGeom prst="rect">
            <a:avLst/>
          </a:prstGeom>
          <a:solidFill>
            <a:srgbClr val="0097A7"/>
          </a:solidFill>
        </p:spPr>
        <p:txBody>
          <a:bodyPr wrap="square" rtlCol="0">
            <a:spAutoFit/>
          </a:bodyPr>
          <a:lstStyle/>
          <a:p>
            <a:endParaRPr lang="en-US" dirty="0"/>
          </a:p>
        </p:txBody>
      </p:sp>
      <p:pic>
        <p:nvPicPr>
          <p:cNvPr id="4" name="Picture 3" descr="mdibl-logo-MASTER.jpg">
            <a:extLst>
              <a:ext uri="{FF2B5EF4-FFF2-40B4-BE49-F238E27FC236}">
                <a16:creationId xmlns:a16="http://schemas.microsoft.com/office/drawing/2014/main" id="{5D657D8A-719F-440B-A084-DABE553DB0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91" y="4895175"/>
            <a:ext cx="1358010" cy="229530"/>
          </a:xfrm>
          <a:prstGeom prst="rect">
            <a:avLst/>
          </a:prstGeom>
        </p:spPr>
      </p:pic>
      <p:pic>
        <p:nvPicPr>
          <p:cNvPr id="5" name="Picture 4">
            <a:extLst>
              <a:ext uri="{FF2B5EF4-FFF2-40B4-BE49-F238E27FC236}">
                <a16:creationId xmlns:a16="http://schemas.microsoft.com/office/drawing/2014/main" id="{2B069B75-6BF3-153C-4A02-0D4BBE410FCD}"/>
              </a:ext>
            </a:extLst>
          </p:cNvPr>
          <p:cNvPicPr>
            <a:picLocks noChangeAspect="1"/>
          </p:cNvPicPr>
          <p:nvPr/>
        </p:nvPicPr>
        <p:blipFill>
          <a:blip r:embed="rId4"/>
          <a:srcRect/>
          <a:stretch/>
        </p:blipFill>
        <p:spPr>
          <a:xfrm>
            <a:off x="920761" y="202408"/>
            <a:ext cx="7483037" cy="4209208"/>
          </a:xfrm>
          <a:prstGeom prst="rect">
            <a:avLst/>
          </a:prstGeom>
        </p:spPr>
      </p:pic>
      <p:sp>
        <p:nvSpPr>
          <p:cNvPr id="6" name="TextBox 5">
            <a:extLst>
              <a:ext uri="{FF2B5EF4-FFF2-40B4-BE49-F238E27FC236}">
                <a16:creationId xmlns:a16="http://schemas.microsoft.com/office/drawing/2014/main" id="{1644B6D2-4CAB-1C13-B135-860C351C521A}"/>
              </a:ext>
            </a:extLst>
          </p:cNvPr>
          <p:cNvSpPr txBox="1"/>
          <p:nvPr/>
        </p:nvSpPr>
        <p:spPr>
          <a:xfrm>
            <a:off x="4434770" y="4614025"/>
            <a:ext cx="4415615" cy="523220"/>
          </a:xfrm>
          <a:prstGeom prst="rect">
            <a:avLst/>
          </a:prstGeom>
          <a:noFill/>
        </p:spPr>
        <p:txBody>
          <a:bodyPr wrap="square" rtlCol="0">
            <a:spAutoFit/>
          </a:bodyPr>
          <a:lstStyle/>
          <a:p>
            <a:r>
              <a:rPr lang="en-US" dirty="0"/>
              <a:t>Updated </a:t>
            </a:r>
            <a:r>
              <a:rPr lang="en-US" dirty="0">
                <a:effectLst/>
              </a:rPr>
              <a:t>From: Farrell et al. </a:t>
            </a:r>
            <a:r>
              <a:rPr lang="en-US" i="1" dirty="0">
                <a:effectLst/>
              </a:rPr>
              <a:t>Journal of STEM Outreach</a:t>
            </a:r>
            <a:r>
              <a:rPr lang="en-US" dirty="0">
                <a:effectLst/>
              </a:rPr>
              <a:t> 4, no. 2 (July 19, 2021): 1–14. </a:t>
            </a:r>
            <a:endParaRPr lang="en-US" dirty="0"/>
          </a:p>
        </p:txBody>
      </p:sp>
    </p:spTree>
    <p:extLst>
      <p:ext uri="{BB962C8B-B14F-4D97-AF65-F5344CB8AC3E}">
        <p14:creationId xmlns:p14="http://schemas.microsoft.com/office/powerpoint/2010/main" val="2751971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3" name="Picture 2" descr="A map of the state of maine&#10;&#10;Description automatically generated">
            <a:extLst>
              <a:ext uri="{FF2B5EF4-FFF2-40B4-BE49-F238E27FC236}">
                <a16:creationId xmlns:a16="http://schemas.microsoft.com/office/drawing/2014/main" id="{73AFC4BF-2FE3-A5B5-8BEB-D0DDE1BB1012}"/>
              </a:ext>
            </a:extLst>
          </p:cNvPr>
          <p:cNvPicPr>
            <a:picLocks noChangeAspect="1"/>
          </p:cNvPicPr>
          <p:nvPr/>
        </p:nvPicPr>
        <p:blipFill>
          <a:blip r:embed="rId3"/>
          <a:stretch>
            <a:fillRect/>
          </a:stretch>
        </p:blipFill>
        <p:spPr>
          <a:xfrm>
            <a:off x="3970785" y="-160506"/>
            <a:ext cx="4229632" cy="5473640"/>
          </a:xfrm>
          <a:prstGeom prst="rect">
            <a:avLst/>
          </a:prstGeom>
        </p:spPr>
      </p:pic>
      <p:grpSp>
        <p:nvGrpSpPr>
          <p:cNvPr id="121" name="Google Shape;121;p20"/>
          <p:cNvGrpSpPr/>
          <p:nvPr/>
        </p:nvGrpSpPr>
        <p:grpSpPr>
          <a:xfrm>
            <a:off x="4448144" y="701095"/>
            <a:ext cx="1155300" cy="1155300"/>
            <a:chOff x="4383550" y="3809675"/>
            <a:chExt cx="1155300" cy="1155300"/>
          </a:xfrm>
        </p:grpSpPr>
        <p:sp>
          <p:nvSpPr>
            <p:cNvPr id="122" name="Google Shape;122;p20"/>
            <p:cNvSpPr/>
            <p:nvPr/>
          </p:nvSpPr>
          <p:spPr>
            <a:xfrm>
              <a:off x="4383550" y="3809675"/>
              <a:ext cx="1155300" cy="1155300"/>
            </a:xfrm>
            <a:prstGeom prst="ellipse">
              <a:avLst/>
            </a:prstGeom>
            <a:solidFill>
              <a:schemeClr val="accent4"/>
            </a:solidFill>
            <a:ln>
              <a:noFill/>
            </a:ln>
          </p:spPr>
          <p:txBody>
            <a:bodyPr spcFirstLastPara="1" wrap="square" lIns="91425" tIns="91425" rIns="91425" bIns="91425" anchor="ctr" anchorCtr="0">
              <a:noAutofit/>
            </a:bodyPr>
            <a:lstStyle/>
            <a:p>
              <a:pPr algn="ctr"/>
              <a:endParaRPr b="1"/>
            </a:p>
          </p:txBody>
        </p:sp>
        <p:sp>
          <p:nvSpPr>
            <p:cNvPr id="123" name="Google Shape;123;p20"/>
            <p:cNvSpPr txBox="1"/>
            <p:nvPr/>
          </p:nvSpPr>
          <p:spPr>
            <a:xfrm>
              <a:off x="4481350" y="4048775"/>
              <a:ext cx="959700" cy="677078"/>
            </a:xfrm>
            <a:prstGeom prst="rect">
              <a:avLst/>
            </a:prstGeom>
            <a:noFill/>
            <a:ln>
              <a:noFill/>
            </a:ln>
          </p:spPr>
          <p:txBody>
            <a:bodyPr spcFirstLastPara="1" wrap="square" lIns="91425" tIns="91425" rIns="91425" bIns="91425" anchor="t" anchorCtr="0">
              <a:spAutoFit/>
            </a:bodyPr>
            <a:lstStyle/>
            <a:p>
              <a:pPr algn="ctr"/>
              <a:r>
                <a:rPr lang="en-US" sz="1600" b="1" dirty="0">
                  <a:solidFill>
                    <a:schemeClr val="bg1"/>
                  </a:solidFill>
                </a:rPr>
                <a:t>&gt;32 schools</a:t>
              </a:r>
              <a:endParaRPr lang="en-US" sz="1600" dirty="0">
                <a:solidFill>
                  <a:schemeClr val="bg1"/>
                </a:solidFill>
              </a:endParaRPr>
            </a:p>
          </p:txBody>
        </p:sp>
      </p:grpSp>
      <p:sp>
        <p:nvSpPr>
          <p:cNvPr id="125" name="Google Shape;125;p20"/>
          <p:cNvSpPr/>
          <p:nvPr/>
        </p:nvSpPr>
        <p:spPr>
          <a:xfrm>
            <a:off x="2986020" y="2419194"/>
            <a:ext cx="1403412" cy="1369891"/>
          </a:xfrm>
          <a:prstGeom prst="ellipse">
            <a:avLst/>
          </a:prstGeom>
          <a:solidFill>
            <a:srgbClr val="E64C00"/>
          </a:solidFill>
          <a:ln>
            <a:noFill/>
          </a:ln>
        </p:spPr>
        <p:txBody>
          <a:bodyPr spcFirstLastPara="1" wrap="square" lIns="91425" tIns="91425" rIns="91425" bIns="91425" anchor="ctr" anchorCtr="0">
            <a:noAutofit/>
          </a:bodyPr>
          <a:lstStyle/>
          <a:p>
            <a:pPr algn="ctr"/>
            <a:endParaRPr b="1"/>
          </a:p>
        </p:txBody>
      </p:sp>
      <p:sp>
        <p:nvSpPr>
          <p:cNvPr id="126" name="Google Shape;126;p20"/>
          <p:cNvSpPr txBox="1"/>
          <p:nvPr/>
        </p:nvSpPr>
        <p:spPr>
          <a:xfrm>
            <a:off x="3178732" y="2720440"/>
            <a:ext cx="1017987" cy="677078"/>
          </a:xfrm>
          <a:prstGeom prst="rect">
            <a:avLst/>
          </a:prstGeom>
          <a:solidFill>
            <a:srgbClr val="E64C00"/>
          </a:solidFill>
          <a:ln>
            <a:noFill/>
          </a:ln>
        </p:spPr>
        <p:txBody>
          <a:bodyPr spcFirstLastPara="1" wrap="square" lIns="91425" tIns="91425" rIns="91425" bIns="91425" anchor="t" anchorCtr="0">
            <a:spAutoFit/>
          </a:bodyPr>
          <a:lstStyle/>
          <a:p>
            <a:pPr algn="ctr"/>
            <a:r>
              <a:rPr lang="en" sz="1600" b="1" dirty="0">
                <a:solidFill>
                  <a:schemeClr val="bg1"/>
                </a:solidFill>
              </a:rPr>
              <a:t>4855 samples</a:t>
            </a:r>
            <a:endParaRPr sz="1600" dirty="0">
              <a:solidFill>
                <a:schemeClr val="bg1"/>
              </a:solidFill>
            </a:endParaRPr>
          </a:p>
        </p:txBody>
      </p:sp>
      <p:sp>
        <p:nvSpPr>
          <p:cNvPr id="18" name="Google Shape;125;p20">
            <a:extLst>
              <a:ext uri="{FF2B5EF4-FFF2-40B4-BE49-F238E27FC236}">
                <a16:creationId xmlns:a16="http://schemas.microsoft.com/office/drawing/2014/main" id="{54E94B84-43EB-64D6-7949-5655A9E0654A}"/>
              </a:ext>
            </a:extLst>
          </p:cNvPr>
          <p:cNvSpPr/>
          <p:nvPr/>
        </p:nvSpPr>
        <p:spPr>
          <a:xfrm>
            <a:off x="7649903" y="2757733"/>
            <a:ext cx="1403412" cy="1369891"/>
          </a:xfrm>
          <a:prstGeom prst="ellipse">
            <a:avLst/>
          </a:prstGeom>
          <a:solidFill>
            <a:srgbClr val="2897B6"/>
          </a:solidFill>
          <a:ln>
            <a:noFill/>
          </a:ln>
        </p:spPr>
        <p:txBody>
          <a:bodyPr spcFirstLastPara="1" wrap="square" lIns="91425" tIns="91425" rIns="91425" bIns="91425" anchor="ctr" anchorCtr="0">
            <a:noAutofit/>
          </a:bodyPr>
          <a:lstStyle/>
          <a:p>
            <a:pPr algn="ctr"/>
            <a:endParaRPr b="1"/>
          </a:p>
        </p:txBody>
      </p:sp>
      <p:sp>
        <p:nvSpPr>
          <p:cNvPr id="19" name="Google Shape;126;p20">
            <a:extLst>
              <a:ext uri="{FF2B5EF4-FFF2-40B4-BE49-F238E27FC236}">
                <a16:creationId xmlns:a16="http://schemas.microsoft.com/office/drawing/2014/main" id="{FE3F8FF3-6D2E-8B84-0BC4-2C82A35FA4E3}"/>
              </a:ext>
            </a:extLst>
          </p:cNvPr>
          <p:cNvSpPr txBox="1"/>
          <p:nvPr/>
        </p:nvSpPr>
        <p:spPr>
          <a:xfrm>
            <a:off x="7782663" y="3058979"/>
            <a:ext cx="1073953" cy="677078"/>
          </a:xfrm>
          <a:prstGeom prst="rect">
            <a:avLst/>
          </a:prstGeom>
          <a:solidFill>
            <a:srgbClr val="2897B6"/>
          </a:solidFill>
          <a:ln>
            <a:noFill/>
          </a:ln>
        </p:spPr>
        <p:txBody>
          <a:bodyPr spcFirstLastPara="1" wrap="square" lIns="91425" tIns="91425" rIns="91425" bIns="91425" anchor="t" anchorCtr="0">
            <a:spAutoFit/>
          </a:bodyPr>
          <a:lstStyle/>
          <a:p>
            <a:pPr algn="ctr"/>
            <a:r>
              <a:rPr lang="en" sz="1600" b="1" dirty="0">
                <a:solidFill>
                  <a:schemeClr val="bg1"/>
                </a:solidFill>
              </a:rPr>
              <a:t>&gt;5000 students</a:t>
            </a:r>
            <a:endParaRPr sz="1600" dirty="0">
              <a:solidFill>
                <a:schemeClr val="bg1"/>
              </a:solidFill>
            </a:endParaRPr>
          </a:p>
        </p:txBody>
      </p:sp>
      <p:sp>
        <p:nvSpPr>
          <p:cNvPr id="117" name="Google Shape;117;p20"/>
          <p:cNvSpPr txBox="1">
            <a:spLocks noGrp="1"/>
          </p:cNvSpPr>
          <p:nvPr>
            <p:ph type="title"/>
          </p:nvPr>
        </p:nvSpPr>
        <p:spPr>
          <a:xfrm>
            <a:off x="25760" y="121099"/>
            <a:ext cx="4053547" cy="944080"/>
          </a:xfrm>
          <a:prstGeom prst="rect">
            <a:avLst/>
          </a:prstGeom>
          <a:solidFill>
            <a:srgbClr val="FFFFFF"/>
          </a:solidFill>
        </p:spPr>
        <p:txBody>
          <a:bodyPr spcFirstLastPara="1" wrap="square" lIns="91425" tIns="91425" rIns="91425" bIns="91425" anchor="t" anchorCtr="0">
            <a:noAutofit/>
          </a:bodyPr>
          <a:lstStyle/>
          <a:p>
            <a:r>
              <a:rPr lang="en" sz="3000" b="1" dirty="0">
                <a:solidFill>
                  <a:schemeClr val="tx1"/>
                </a:solidFill>
              </a:rPr>
              <a:t> Reach and Outcomes 2016-2025 </a:t>
            </a:r>
            <a:br>
              <a:rPr lang="en" sz="3000" b="1" dirty="0">
                <a:solidFill>
                  <a:schemeClr val="tx1"/>
                </a:solidFill>
              </a:rPr>
            </a:br>
            <a:r>
              <a:rPr lang="en" sz="3000" dirty="0">
                <a:solidFill>
                  <a:schemeClr val="bg1"/>
                </a:solidFill>
              </a:rPr>
              <a:t>2016-2023</a:t>
            </a:r>
            <a:endParaRPr sz="3000" dirty="0">
              <a:solidFill>
                <a:schemeClr val="bg1"/>
              </a:solidFill>
            </a:endParaRPr>
          </a:p>
        </p:txBody>
      </p:sp>
      <p:pic>
        <p:nvPicPr>
          <p:cNvPr id="2" name="Picture 1" descr="mdibl-logo-MASTER.jpg">
            <a:extLst>
              <a:ext uri="{FF2B5EF4-FFF2-40B4-BE49-F238E27FC236}">
                <a16:creationId xmlns:a16="http://schemas.microsoft.com/office/drawing/2014/main" id="{E81445CB-F7F3-5AA5-DC66-E965598A00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91" y="4895175"/>
            <a:ext cx="1358010" cy="229530"/>
          </a:xfrm>
          <a:prstGeom prst="rect">
            <a:avLst/>
          </a:prstGeom>
        </p:spPr>
      </p:pic>
      <p:sp>
        <p:nvSpPr>
          <p:cNvPr id="5" name="Google Shape;117;p20">
            <a:extLst>
              <a:ext uri="{FF2B5EF4-FFF2-40B4-BE49-F238E27FC236}">
                <a16:creationId xmlns:a16="http://schemas.microsoft.com/office/drawing/2014/main" id="{37033ABF-01DC-3A93-AA95-3A36A10B4195}"/>
              </a:ext>
            </a:extLst>
          </p:cNvPr>
          <p:cNvSpPr txBox="1">
            <a:spLocks/>
          </p:cNvSpPr>
          <p:nvPr/>
        </p:nvSpPr>
        <p:spPr>
          <a:xfrm>
            <a:off x="45746" y="1155651"/>
            <a:ext cx="4053547" cy="714798"/>
          </a:xfrm>
          <a:prstGeom prst="rect">
            <a:avLst/>
          </a:prstGeom>
          <a:solidFill>
            <a:srgbClr val="FFFFFF"/>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800" b="1" dirty="0">
                <a:solidFill>
                  <a:schemeClr val="tx1"/>
                </a:solidFill>
              </a:rPr>
              <a:t>New additions for the 2025-2026 school year: </a:t>
            </a:r>
          </a:p>
          <a:p>
            <a:endParaRPr lang="en-US" sz="900" b="1" dirty="0">
              <a:solidFill>
                <a:schemeClr val="tx1"/>
              </a:solidFill>
            </a:endParaRPr>
          </a:p>
          <a:p>
            <a:r>
              <a:rPr lang="en-US" sz="1800" b="1" dirty="0">
                <a:solidFill>
                  <a:schemeClr val="tx1"/>
                </a:solidFill>
              </a:rPr>
              <a:t>NH DES Schools</a:t>
            </a:r>
          </a:p>
          <a:p>
            <a:endParaRPr lang="en-US" sz="1800" b="1" dirty="0">
              <a:solidFill>
                <a:schemeClr val="tx1"/>
              </a:solidFill>
            </a:endParaRPr>
          </a:p>
          <a:p>
            <a:endParaRPr lang="en-US" sz="1800" b="1" dirty="0">
              <a:solidFill>
                <a:schemeClr val="tx1"/>
              </a:solidFill>
            </a:endParaRPr>
          </a:p>
          <a:p>
            <a:endParaRPr lang="en-US" sz="1800" b="1" dirty="0">
              <a:solidFill>
                <a:schemeClr val="tx1"/>
              </a:solidFill>
            </a:endParaRPr>
          </a:p>
          <a:p>
            <a:endParaRPr lang="en-US" sz="1800" b="1" dirty="0">
              <a:solidFill>
                <a:schemeClr val="tx1"/>
              </a:solidFill>
            </a:endParaRPr>
          </a:p>
          <a:p>
            <a:r>
              <a:rPr lang="en-US" sz="1800" b="1" dirty="0">
                <a:solidFill>
                  <a:schemeClr val="tx1"/>
                </a:solidFill>
              </a:rPr>
              <a:t>New SEPA Schools/Teachers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lang="en-US" sz="3000" b="1" dirty="0">
                <a:solidFill>
                  <a:schemeClr val="tx1"/>
                </a:solidFill>
              </a:rPr>
            </a:br>
            <a:r>
              <a:rPr kumimoji="0" lang="en-US" sz="1800" b="1" i="0" u="none" strike="noStrike" kern="0" cap="none" spc="0" normalizeH="0" baseline="0" noProof="0" dirty="0">
                <a:ln>
                  <a:noFill/>
                </a:ln>
                <a:solidFill>
                  <a:srgbClr val="000000"/>
                </a:solidFill>
                <a:effectLst/>
                <a:uLnTx/>
                <a:uFillTx/>
                <a:latin typeface="Arial"/>
                <a:cs typeface="Arial"/>
                <a:sym typeface="Arial"/>
              </a:rPr>
              <a:t>Returning SEPA Teachers/Schools</a:t>
            </a:r>
          </a:p>
          <a:p>
            <a:endParaRPr lang="en-US" sz="3000" dirty="0">
              <a:solidFill>
                <a:schemeClr val="bg1"/>
              </a:solidFill>
            </a:endParaRPr>
          </a:p>
        </p:txBody>
      </p:sp>
      <p:graphicFrame>
        <p:nvGraphicFramePr>
          <p:cNvPr id="4" name="Table 3">
            <a:extLst>
              <a:ext uri="{FF2B5EF4-FFF2-40B4-BE49-F238E27FC236}">
                <a16:creationId xmlns:a16="http://schemas.microsoft.com/office/drawing/2014/main" id="{1A6C28F2-01D1-6370-AD75-27391AEC5059}"/>
              </a:ext>
            </a:extLst>
          </p:cNvPr>
          <p:cNvGraphicFramePr>
            <a:graphicFrameLocks noGrp="1"/>
          </p:cNvGraphicFramePr>
          <p:nvPr>
            <p:extLst>
              <p:ext uri="{D42A27DB-BD31-4B8C-83A1-F6EECF244321}">
                <p14:modId xmlns:p14="http://schemas.microsoft.com/office/powerpoint/2010/main" val="3993053211"/>
              </p:ext>
            </p:extLst>
          </p:nvPr>
        </p:nvGraphicFramePr>
        <p:xfrm>
          <a:off x="136850" y="2237509"/>
          <a:ext cx="2549500" cy="922964"/>
        </p:xfrm>
        <a:graphic>
          <a:graphicData uri="http://schemas.openxmlformats.org/drawingml/2006/table">
            <a:tbl>
              <a:tblPr>
                <a:tableStyleId>{441BE7DC-6AD9-4FE3-B16C-63B286FDDEFC}</a:tableStyleId>
              </a:tblPr>
              <a:tblGrid>
                <a:gridCol w="2549500">
                  <a:extLst>
                    <a:ext uri="{9D8B030D-6E8A-4147-A177-3AD203B41FA5}">
                      <a16:colId xmlns:a16="http://schemas.microsoft.com/office/drawing/2014/main" val="1530641575"/>
                    </a:ext>
                  </a:extLst>
                </a:gridCol>
              </a:tblGrid>
              <a:tr h="191444">
                <a:tc>
                  <a:txBody>
                    <a:bodyPr/>
                    <a:lstStyle/>
                    <a:p>
                      <a:pPr algn="l" fontAlgn="b">
                        <a:buNone/>
                      </a:pPr>
                      <a:r>
                        <a:rPr lang="en-US" sz="1100" u="none" strike="noStrike" dirty="0">
                          <a:effectLst/>
                        </a:rPr>
                        <a:t>Kingswood Regional High School</a:t>
                      </a:r>
                      <a:endParaRPr lang="en-US" sz="1100" b="0" i="0" u="none" strike="noStrike" dirty="0">
                        <a:solidFill>
                          <a:srgbClr val="000000"/>
                        </a:solidFill>
                        <a:effectLst/>
                        <a:latin typeface="Aptos Narrow" panose="020B0004020202020204" pitchFamily="34" charset="0"/>
                      </a:endParaRPr>
                    </a:p>
                  </a:txBody>
                  <a:tcPr marL="7620" marR="7620" marT="7620" marB="0" anchor="b">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3995060206"/>
                  </a:ext>
                </a:extLst>
              </a:tr>
              <a:tr h="182880">
                <a:tc>
                  <a:txBody>
                    <a:bodyPr/>
                    <a:lstStyle/>
                    <a:p>
                      <a:pPr algn="l" fontAlgn="b">
                        <a:buNone/>
                      </a:pPr>
                      <a:r>
                        <a:rPr lang="en-US" sz="1100" u="none" strike="noStrike" dirty="0">
                          <a:effectLst/>
                        </a:rPr>
                        <a:t>Bedford High School</a:t>
                      </a:r>
                      <a:endParaRPr lang="en-US" sz="1100" b="0" i="0" u="none" strike="noStrike" dirty="0">
                        <a:solidFill>
                          <a:srgbClr val="000000"/>
                        </a:solidFill>
                        <a:effectLst/>
                        <a:latin typeface="Aptos Narrow" panose="020B0004020202020204" pitchFamily="34" charset="0"/>
                      </a:endParaRPr>
                    </a:p>
                  </a:txBody>
                  <a:tcPr marL="7620" marR="7620" marT="7620" marB="0" anchor="b">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95883082"/>
                  </a:ext>
                </a:extLst>
              </a:tr>
              <a:tr h="182880">
                <a:tc>
                  <a:txBody>
                    <a:bodyPr/>
                    <a:lstStyle/>
                    <a:p>
                      <a:pPr algn="l" fontAlgn="b">
                        <a:buNone/>
                      </a:pPr>
                      <a:r>
                        <a:rPr lang="en-US" sz="1100" u="none" strike="noStrike" dirty="0">
                          <a:effectLst/>
                        </a:rPr>
                        <a:t>Nute Middle High School </a:t>
                      </a:r>
                      <a:endParaRPr lang="en-US" sz="1100" b="0" i="0" u="none" strike="noStrike" dirty="0">
                        <a:solidFill>
                          <a:srgbClr val="000000"/>
                        </a:solidFill>
                        <a:effectLst/>
                        <a:latin typeface="Aptos Narrow" panose="020B0004020202020204" pitchFamily="34" charset="0"/>
                      </a:endParaRPr>
                    </a:p>
                  </a:txBody>
                  <a:tcPr marL="7620" marR="7620" marT="7620" marB="0" anchor="b">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2210129879"/>
                  </a:ext>
                </a:extLst>
              </a:tr>
              <a:tr h="182880">
                <a:tc>
                  <a:txBody>
                    <a:bodyPr/>
                    <a:lstStyle/>
                    <a:p>
                      <a:pPr algn="l" fontAlgn="b">
                        <a:buNone/>
                      </a:pPr>
                      <a:r>
                        <a:rPr lang="en-US" sz="1100" u="none" strike="noStrike" dirty="0">
                          <a:effectLst/>
                        </a:rPr>
                        <a:t>Green Mountain Conservation Group</a:t>
                      </a:r>
                      <a:endParaRPr lang="en-US" sz="1100" b="0" i="0" u="none" strike="noStrike" dirty="0">
                        <a:solidFill>
                          <a:srgbClr val="000000"/>
                        </a:solidFill>
                        <a:effectLst/>
                        <a:latin typeface="Aptos Narrow" panose="020B0004020202020204" pitchFamily="34" charset="0"/>
                      </a:endParaRPr>
                    </a:p>
                  </a:txBody>
                  <a:tcPr marL="7620" marR="7620" marT="7620" marB="0" anchor="b">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353405598"/>
                  </a:ext>
                </a:extLst>
              </a:tr>
              <a:tr h="182880">
                <a:tc>
                  <a:txBody>
                    <a:bodyPr/>
                    <a:lstStyle/>
                    <a:p>
                      <a:pPr algn="l" fontAlgn="b">
                        <a:buNone/>
                      </a:pPr>
                      <a:r>
                        <a:rPr lang="en-US" sz="1100" u="none" strike="noStrike" dirty="0">
                          <a:effectLst/>
                        </a:rPr>
                        <a:t>Coe-Brown Northwood Academy</a:t>
                      </a:r>
                      <a:endParaRPr lang="en-US" sz="1100" b="0" i="0" u="none" strike="noStrike" dirty="0">
                        <a:solidFill>
                          <a:srgbClr val="000000"/>
                        </a:solidFill>
                        <a:effectLst/>
                        <a:latin typeface="Aptos Narrow" panose="020B0004020202020204" pitchFamily="34" charset="0"/>
                      </a:endParaRPr>
                    </a:p>
                  </a:txBody>
                  <a:tcPr marL="7620" marR="7620" marT="7620" marB="0" anchor="b">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64366445"/>
                  </a:ext>
                </a:extLst>
              </a:tr>
            </a:tbl>
          </a:graphicData>
        </a:graphic>
      </p:graphicFrame>
      <p:sp>
        <p:nvSpPr>
          <p:cNvPr id="8" name="TextBox 7">
            <a:extLst>
              <a:ext uri="{FF2B5EF4-FFF2-40B4-BE49-F238E27FC236}">
                <a16:creationId xmlns:a16="http://schemas.microsoft.com/office/drawing/2014/main" id="{EBFD0C26-B2A4-0940-DC63-92BE6F138D2E}"/>
              </a:ext>
            </a:extLst>
          </p:cNvPr>
          <p:cNvSpPr txBox="1"/>
          <p:nvPr/>
        </p:nvSpPr>
        <p:spPr>
          <a:xfrm>
            <a:off x="76447" y="3558252"/>
            <a:ext cx="2742707" cy="461665"/>
          </a:xfrm>
          <a:prstGeom prst="rect">
            <a:avLst/>
          </a:prstGeom>
          <a:noFill/>
        </p:spPr>
        <p:txBody>
          <a:bodyPr wrap="square" rtlCol="0">
            <a:spAutoFit/>
          </a:bodyPr>
          <a:lstStyle/>
          <a:p>
            <a:r>
              <a:rPr lang="en-US" sz="1200" dirty="0"/>
              <a:t>Fall Mountain Regional High School</a:t>
            </a:r>
          </a:p>
          <a:p>
            <a:r>
              <a:rPr lang="en-US" sz="1200" dirty="0"/>
              <a:t>Pinkerton Academy</a:t>
            </a:r>
          </a:p>
        </p:txBody>
      </p:sp>
      <p:sp>
        <p:nvSpPr>
          <p:cNvPr id="9" name="TextBox 8">
            <a:extLst>
              <a:ext uri="{FF2B5EF4-FFF2-40B4-BE49-F238E27FC236}">
                <a16:creationId xmlns:a16="http://schemas.microsoft.com/office/drawing/2014/main" id="{0E7B0CFD-BF97-288B-E3BB-C7F692838E97}"/>
              </a:ext>
            </a:extLst>
          </p:cNvPr>
          <p:cNvSpPr txBox="1"/>
          <p:nvPr/>
        </p:nvSpPr>
        <p:spPr>
          <a:xfrm>
            <a:off x="89791" y="4358619"/>
            <a:ext cx="2742707" cy="461665"/>
          </a:xfrm>
          <a:prstGeom prst="rect">
            <a:avLst/>
          </a:prstGeom>
          <a:noFill/>
        </p:spPr>
        <p:txBody>
          <a:bodyPr wrap="square" rtlCol="0">
            <a:spAutoFit/>
          </a:bodyPr>
          <a:lstStyle/>
          <a:p>
            <a:r>
              <a:rPr lang="en-US" sz="1200" dirty="0"/>
              <a:t>Bow High School</a:t>
            </a:r>
          </a:p>
          <a:p>
            <a:r>
              <a:rPr lang="en-US" sz="1200" dirty="0"/>
              <a:t>Pelham High School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dibl-logo-MASTER.jpg">
            <a:extLst>
              <a:ext uri="{FF2B5EF4-FFF2-40B4-BE49-F238E27FC236}">
                <a16:creationId xmlns:a16="http://schemas.microsoft.com/office/drawing/2014/main" id="{FC2E44D4-FA62-4A2E-B89B-94A179D50B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91" y="4895175"/>
            <a:ext cx="1358010" cy="229530"/>
          </a:xfrm>
          <a:prstGeom prst="rect">
            <a:avLst/>
          </a:prstGeom>
        </p:spPr>
      </p:pic>
      <p:pic>
        <p:nvPicPr>
          <p:cNvPr id="12" name="Picture 11">
            <a:extLst>
              <a:ext uri="{FF2B5EF4-FFF2-40B4-BE49-F238E27FC236}">
                <a16:creationId xmlns:a16="http://schemas.microsoft.com/office/drawing/2014/main" id="{81C6101D-8F3E-7688-84D7-8F458282E0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45" y="532264"/>
            <a:ext cx="8582161" cy="3589360"/>
          </a:xfrm>
          <a:prstGeom prst="rect">
            <a:avLst/>
          </a:prstGeom>
        </p:spPr>
      </p:pic>
      <p:sp>
        <p:nvSpPr>
          <p:cNvPr id="2" name="TextBox 1">
            <a:extLst>
              <a:ext uri="{FF2B5EF4-FFF2-40B4-BE49-F238E27FC236}">
                <a16:creationId xmlns:a16="http://schemas.microsoft.com/office/drawing/2014/main" id="{B27FD62A-E993-A13D-8B80-990BFA35AAEE}"/>
              </a:ext>
            </a:extLst>
          </p:cNvPr>
          <p:cNvSpPr txBox="1"/>
          <p:nvPr/>
        </p:nvSpPr>
        <p:spPr>
          <a:xfrm>
            <a:off x="191045" y="4246789"/>
            <a:ext cx="8582161" cy="523220"/>
          </a:xfrm>
          <a:prstGeom prst="rect">
            <a:avLst/>
          </a:prstGeom>
          <a:noFill/>
        </p:spPr>
        <p:txBody>
          <a:bodyPr wrap="square" rtlCol="0">
            <a:spAutoFit/>
          </a:bodyPr>
          <a:lstStyle/>
          <a:p>
            <a:r>
              <a:rPr lang="en-US" dirty="0"/>
              <a:t>For our SEPA project, we collaborate with Tuva. Student data can be analyzed on a special platform created for our project at </a:t>
            </a:r>
            <a:r>
              <a:rPr lang="en-US" dirty="0">
                <a:hlinkClick r:id="rId5"/>
              </a:rPr>
              <a:t>arsenicdata.tuvalabs.com</a:t>
            </a:r>
            <a:endParaRPr lang="en-US" dirty="0"/>
          </a:p>
        </p:txBody>
      </p:sp>
    </p:spTree>
    <p:extLst>
      <p:ext uri="{BB962C8B-B14F-4D97-AF65-F5344CB8AC3E}">
        <p14:creationId xmlns:p14="http://schemas.microsoft.com/office/powerpoint/2010/main" val="3665492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4C9713-CD4C-4CE6-8A29-E35B80F43152}"/>
              </a:ext>
            </a:extLst>
          </p:cNvPr>
          <p:cNvSpPr txBox="1"/>
          <p:nvPr/>
        </p:nvSpPr>
        <p:spPr>
          <a:xfrm>
            <a:off x="3877733" y="1921933"/>
            <a:ext cx="1159934" cy="524934"/>
          </a:xfrm>
          <a:prstGeom prst="rect">
            <a:avLst/>
          </a:prstGeom>
          <a:solidFill>
            <a:schemeClr val="bg1"/>
          </a:solidFill>
        </p:spPr>
        <p:txBody>
          <a:bodyPr wrap="square" rtlCol="0">
            <a:spAutoFit/>
          </a:bodyPr>
          <a:lstStyle/>
          <a:p>
            <a:endParaRPr lang="en-US" dirty="0"/>
          </a:p>
        </p:txBody>
      </p:sp>
      <p:grpSp>
        <p:nvGrpSpPr>
          <p:cNvPr id="15" name="Group 14">
            <a:extLst>
              <a:ext uri="{FF2B5EF4-FFF2-40B4-BE49-F238E27FC236}">
                <a16:creationId xmlns:a16="http://schemas.microsoft.com/office/drawing/2014/main" id="{558BF0D6-7F45-4F56-B12B-3DBF0F209807}"/>
              </a:ext>
            </a:extLst>
          </p:cNvPr>
          <p:cNvGrpSpPr/>
          <p:nvPr/>
        </p:nvGrpSpPr>
        <p:grpSpPr>
          <a:xfrm>
            <a:off x="736599" y="449580"/>
            <a:ext cx="8158417" cy="4401820"/>
            <a:chOff x="736599" y="292100"/>
            <a:chExt cx="8158417" cy="4559300"/>
          </a:xfrm>
        </p:grpSpPr>
        <p:pic>
          <p:nvPicPr>
            <p:cNvPr id="3" name="Picture 2" descr="A screenshot of a cell phone&#10;&#10;Description generated with very high confidence">
              <a:extLst>
                <a:ext uri="{FF2B5EF4-FFF2-40B4-BE49-F238E27FC236}">
                  <a16:creationId xmlns:a16="http://schemas.microsoft.com/office/drawing/2014/main" id="{24690035-8F36-4E88-8110-C1DCF9D12149}"/>
                </a:ext>
              </a:extLst>
            </p:cNvPr>
            <p:cNvPicPr/>
            <p:nvPr/>
          </p:nvPicPr>
          <p:blipFill rotWithShape="1">
            <a:blip r:embed="rId3" cstate="print">
              <a:extLst>
                <a:ext uri="{28A0092B-C50C-407E-A947-70E740481C1C}">
                  <a14:useLocalDpi xmlns:a14="http://schemas.microsoft.com/office/drawing/2010/main" val="0"/>
                </a:ext>
              </a:extLst>
            </a:blip>
            <a:srcRect l="1" t="4990" r="31241" b="5759"/>
            <a:stretch/>
          </p:blipFill>
          <p:spPr>
            <a:xfrm>
              <a:off x="736599" y="292100"/>
              <a:ext cx="6129868" cy="4559300"/>
            </a:xfrm>
            <a:prstGeom prst="rect">
              <a:avLst/>
            </a:prstGeom>
          </p:spPr>
        </p:pic>
        <p:pic>
          <p:nvPicPr>
            <p:cNvPr id="4" name="Picture 3" descr="A screenshot of a cell phone&#10;&#10;Description generated with very high confidence">
              <a:extLst>
                <a:ext uri="{FF2B5EF4-FFF2-40B4-BE49-F238E27FC236}">
                  <a16:creationId xmlns:a16="http://schemas.microsoft.com/office/drawing/2014/main" id="{4943C21B-00A7-4C54-840B-A7F945EE27FF}"/>
                </a:ext>
              </a:extLst>
            </p:cNvPr>
            <p:cNvPicPr/>
            <p:nvPr/>
          </p:nvPicPr>
          <p:blipFill rotWithShape="1">
            <a:blip r:embed="rId3" cstate="print">
              <a:extLst>
                <a:ext uri="{28A0092B-C50C-407E-A947-70E740481C1C}">
                  <a14:useLocalDpi xmlns:a14="http://schemas.microsoft.com/office/drawing/2010/main" val="0"/>
                </a:ext>
              </a:extLst>
            </a:blip>
            <a:srcRect l="70389" t="7673" r="5592" b="62003"/>
            <a:stretch/>
          </p:blipFill>
          <p:spPr>
            <a:xfrm>
              <a:off x="6172200" y="1269999"/>
              <a:ext cx="2722816" cy="1911696"/>
            </a:xfrm>
            <a:prstGeom prst="rect">
              <a:avLst/>
            </a:prstGeom>
          </p:spPr>
        </p:pic>
        <p:sp>
          <p:nvSpPr>
            <p:cNvPr id="6" name="TextBox 5">
              <a:extLst>
                <a:ext uri="{FF2B5EF4-FFF2-40B4-BE49-F238E27FC236}">
                  <a16:creationId xmlns:a16="http://schemas.microsoft.com/office/drawing/2014/main" id="{6B0D91DC-670A-4D6D-98E4-3C06839DC578}"/>
                </a:ext>
              </a:extLst>
            </p:cNvPr>
            <p:cNvSpPr txBox="1"/>
            <p:nvPr/>
          </p:nvSpPr>
          <p:spPr>
            <a:xfrm>
              <a:off x="4039811" y="4471855"/>
              <a:ext cx="2793999" cy="307777"/>
            </a:xfrm>
            <a:prstGeom prst="rect">
              <a:avLst/>
            </a:prstGeom>
            <a:solidFill>
              <a:schemeClr val="bg1"/>
            </a:solidFill>
          </p:spPr>
          <p:txBody>
            <a:bodyPr wrap="square" rtlCol="0">
              <a:spAutoFit/>
            </a:bodyPr>
            <a:lstStyle/>
            <a:p>
              <a:r>
                <a:rPr lang="en-US" dirty="0"/>
                <a:t>Filters drinking water only</a:t>
              </a:r>
            </a:p>
          </p:txBody>
        </p:sp>
        <p:sp>
          <p:nvSpPr>
            <p:cNvPr id="7" name="TextBox 6">
              <a:extLst>
                <a:ext uri="{FF2B5EF4-FFF2-40B4-BE49-F238E27FC236}">
                  <a16:creationId xmlns:a16="http://schemas.microsoft.com/office/drawing/2014/main" id="{3A3C59A7-6497-44CD-8655-69A27920FCDA}"/>
                </a:ext>
              </a:extLst>
            </p:cNvPr>
            <p:cNvSpPr txBox="1"/>
            <p:nvPr/>
          </p:nvSpPr>
          <p:spPr>
            <a:xfrm>
              <a:off x="898425" y="4471611"/>
              <a:ext cx="3141386" cy="318788"/>
            </a:xfrm>
            <a:prstGeom prst="rect">
              <a:avLst/>
            </a:prstGeom>
            <a:solidFill>
              <a:schemeClr val="bg1"/>
            </a:solidFill>
          </p:spPr>
          <p:txBody>
            <a:bodyPr wrap="square" rtlCol="0">
              <a:spAutoFit/>
            </a:bodyPr>
            <a:lstStyle/>
            <a:p>
              <a:r>
                <a:rPr lang="en-US" dirty="0"/>
                <a:t>Filters all of the household water</a:t>
              </a:r>
            </a:p>
          </p:txBody>
        </p:sp>
        <p:sp>
          <p:nvSpPr>
            <p:cNvPr id="8" name="TextBox 7">
              <a:extLst>
                <a:ext uri="{FF2B5EF4-FFF2-40B4-BE49-F238E27FC236}">
                  <a16:creationId xmlns:a16="http://schemas.microsoft.com/office/drawing/2014/main" id="{D2BFE7AA-B9BD-4D1A-9C42-D2DEBC49FA9B}"/>
                </a:ext>
              </a:extLst>
            </p:cNvPr>
            <p:cNvSpPr txBox="1"/>
            <p:nvPr/>
          </p:nvSpPr>
          <p:spPr>
            <a:xfrm rot="16200000">
              <a:off x="-278440" y="2085471"/>
              <a:ext cx="2353733" cy="307777"/>
            </a:xfrm>
            <a:prstGeom prst="rect">
              <a:avLst/>
            </a:prstGeom>
            <a:solidFill>
              <a:schemeClr val="bg1"/>
            </a:solidFill>
          </p:spPr>
          <p:txBody>
            <a:bodyPr wrap="square" rtlCol="0">
              <a:spAutoFit/>
            </a:bodyPr>
            <a:lstStyle/>
            <a:p>
              <a:r>
                <a:rPr lang="en-US" dirty="0"/>
                <a:t>Arsenic µg/L or ppb</a:t>
              </a:r>
            </a:p>
          </p:txBody>
        </p:sp>
        <p:sp>
          <p:nvSpPr>
            <p:cNvPr id="9" name="TextBox 8">
              <a:extLst>
                <a:ext uri="{FF2B5EF4-FFF2-40B4-BE49-F238E27FC236}">
                  <a16:creationId xmlns:a16="http://schemas.microsoft.com/office/drawing/2014/main" id="{B0DD6824-ECC1-49B7-A2B4-34238CC407C3}"/>
                </a:ext>
              </a:extLst>
            </p:cNvPr>
            <p:cNvSpPr txBox="1"/>
            <p:nvPr/>
          </p:nvSpPr>
          <p:spPr>
            <a:xfrm>
              <a:off x="5145070" y="3671556"/>
              <a:ext cx="1823781" cy="307777"/>
            </a:xfrm>
            <a:prstGeom prst="rect">
              <a:avLst/>
            </a:prstGeom>
            <a:solidFill>
              <a:schemeClr val="bg1"/>
            </a:solidFill>
          </p:spPr>
          <p:txBody>
            <a:bodyPr wrap="square" rtlCol="0">
              <a:spAutoFit/>
            </a:bodyPr>
            <a:lstStyle/>
            <a:p>
              <a:r>
                <a:rPr lang="en-US" dirty="0"/>
                <a:t>EPA Limit: 10 ppb</a:t>
              </a:r>
            </a:p>
          </p:txBody>
        </p:sp>
        <p:sp>
          <p:nvSpPr>
            <p:cNvPr id="10" name="TextBox 9">
              <a:extLst>
                <a:ext uri="{FF2B5EF4-FFF2-40B4-BE49-F238E27FC236}">
                  <a16:creationId xmlns:a16="http://schemas.microsoft.com/office/drawing/2014/main" id="{C62C7A77-8C9E-4058-BC36-CD6686B7CB20}"/>
                </a:ext>
              </a:extLst>
            </p:cNvPr>
            <p:cNvSpPr txBox="1"/>
            <p:nvPr/>
          </p:nvSpPr>
          <p:spPr>
            <a:xfrm>
              <a:off x="6344041" y="1292705"/>
              <a:ext cx="2550975" cy="2308324"/>
            </a:xfrm>
            <a:prstGeom prst="rect">
              <a:avLst/>
            </a:prstGeom>
            <a:solidFill>
              <a:schemeClr val="bg1"/>
            </a:solidFill>
          </p:spPr>
          <p:txBody>
            <a:bodyPr wrap="square" rtlCol="0">
              <a:spAutoFit/>
            </a:bodyPr>
            <a:lstStyle/>
            <a:p>
              <a:r>
                <a:rPr lang="en-US" sz="1200" dirty="0"/>
                <a:t>Blue Hill Consolidated School</a:t>
              </a:r>
            </a:p>
            <a:p>
              <a:r>
                <a:rPr lang="en-US" sz="1200" dirty="0"/>
                <a:t>Bow High School</a:t>
              </a:r>
            </a:p>
            <a:p>
              <a:r>
                <a:rPr lang="en-US" sz="1200" dirty="0"/>
                <a:t>College of the Atlantic</a:t>
              </a:r>
            </a:p>
            <a:p>
              <a:r>
                <a:rPr lang="en-US" sz="1200" dirty="0"/>
                <a:t>Exeter High School</a:t>
              </a:r>
            </a:p>
            <a:p>
              <a:r>
                <a:rPr lang="en-US" sz="1200" dirty="0"/>
                <a:t>Mount Desert Island High School</a:t>
              </a:r>
            </a:p>
            <a:p>
              <a:r>
                <a:rPr lang="en-US" sz="1200" dirty="0"/>
                <a:t>Pelham High School</a:t>
              </a:r>
            </a:p>
            <a:p>
              <a:r>
                <a:rPr lang="en-US" sz="1200" dirty="0"/>
                <a:t>Pinkerton Academy</a:t>
              </a:r>
            </a:p>
            <a:p>
              <a:r>
                <a:rPr lang="en-US" sz="1200" dirty="0"/>
                <a:t>Tremont Consolidated School</a:t>
              </a:r>
            </a:p>
            <a:p>
              <a:r>
                <a:rPr lang="en-US" sz="1200" dirty="0"/>
                <a:t>Waterville Senior High School</a:t>
              </a:r>
            </a:p>
            <a:p>
              <a:endParaRPr lang="en-US" sz="1200" dirty="0"/>
            </a:p>
            <a:p>
              <a:endParaRPr lang="en-US" sz="1200" dirty="0"/>
            </a:p>
            <a:p>
              <a:endParaRPr lang="en-US" sz="1200" dirty="0"/>
            </a:p>
          </p:txBody>
        </p:sp>
      </p:grpSp>
      <p:sp>
        <p:nvSpPr>
          <p:cNvPr id="11" name="TextBox 10">
            <a:extLst>
              <a:ext uri="{FF2B5EF4-FFF2-40B4-BE49-F238E27FC236}">
                <a16:creationId xmlns:a16="http://schemas.microsoft.com/office/drawing/2014/main" id="{E6F6A4BD-65DE-4E14-82AC-8E9FA34E5795}"/>
              </a:ext>
            </a:extLst>
          </p:cNvPr>
          <p:cNvSpPr txBox="1"/>
          <p:nvPr/>
        </p:nvSpPr>
        <p:spPr>
          <a:xfrm>
            <a:off x="3556000" y="4746137"/>
            <a:ext cx="783771" cy="307777"/>
          </a:xfrm>
          <a:prstGeom prst="rect">
            <a:avLst/>
          </a:prstGeom>
          <a:solidFill>
            <a:schemeClr val="bg1"/>
          </a:solidFill>
        </p:spPr>
        <p:txBody>
          <a:bodyPr wrap="square" rtlCol="0">
            <a:spAutoFit/>
          </a:bodyPr>
          <a:lstStyle/>
          <a:p>
            <a:endParaRPr lang="en-US" dirty="0"/>
          </a:p>
        </p:txBody>
      </p:sp>
      <p:sp>
        <p:nvSpPr>
          <p:cNvPr id="13" name="TextBox 12">
            <a:extLst>
              <a:ext uri="{FF2B5EF4-FFF2-40B4-BE49-F238E27FC236}">
                <a16:creationId xmlns:a16="http://schemas.microsoft.com/office/drawing/2014/main" id="{2E6492FD-946C-4172-AF3A-178314FF6E29}"/>
              </a:ext>
            </a:extLst>
          </p:cNvPr>
          <p:cNvSpPr txBox="1"/>
          <p:nvPr/>
        </p:nvSpPr>
        <p:spPr>
          <a:xfrm>
            <a:off x="4893045" y="1143284"/>
            <a:ext cx="1222556" cy="524934"/>
          </a:xfrm>
          <a:prstGeom prst="rect">
            <a:avLst/>
          </a:prstGeom>
          <a:solidFill>
            <a:schemeClr val="bg1"/>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600F2186-E12D-45AE-A113-ACA6CD31A9F0}"/>
              </a:ext>
            </a:extLst>
          </p:cNvPr>
          <p:cNvSpPr>
            <a:spLocks noGrp="1"/>
          </p:cNvSpPr>
          <p:nvPr>
            <p:ph type="title"/>
          </p:nvPr>
        </p:nvSpPr>
        <p:spPr>
          <a:xfrm>
            <a:off x="623400" y="-17174"/>
            <a:ext cx="8520600" cy="572700"/>
          </a:xfrm>
        </p:spPr>
        <p:txBody>
          <a:bodyPr/>
          <a:lstStyle/>
          <a:p>
            <a:r>
              <a:rPr lang="en-US" sz="2400" dirty="0">
                <a:solidFill>
                  <a:schemeClr val="bg2"/>
                </a:solidFill>
              </a:rPr>
              <a:t>What students are discovering about filtered samples</a:t>
            </a:r>
          </a:p>
        </p:txBody>
      </p:sp>
      <p:pic>
        <p:nvPicPr>
          <p:cNvPr id="16" name="Picture 2" descr="Image result for TUVA LOGO">
            <a:extLst>
              <a:ext uri="{FF2B5EF4-FFF2-40B4-BE49-F238E27FC236}">
                <a16:creationId xmlns:a16="http://schemas.microsoft.com/office/drawing/2014/main" id="{B4EB80C1-1341-45C9-8B0E-30591DB7AE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9012" y="4456749"/>
            <a:ext cx="1265281" cy="5792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mdibl-logo-MASTER.jpg">
            <a:extLst>
              <a:ext uri="{FF2B5EF4-FFF2-40B4-BE49-F238E27FC236}">
                <a16:creationId xmlns:a16="http://schemas.microsoft.com/office/drawing/2014/main" id="{9AEFBECD-D323-432D-B3CD-6B9833D2C7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91" y="4798368"/>
            <a:ext cx="1358010" cy="229530"/>
          </a:xfrm>
          <a:prstGeom prst="rect">
            <a:avLst/>
          </a:prstGeom>
        </p:spPr>
      </p:pic>
    </p:spTree>
    <p:extLst>
      <p:ext uri="{BB962C8B-B14F-4D97-AF65-F5344CB8AC3E}">
        <p14:creationId xmlns:p14="http://schemas.microsoft.com/office/powerpoint/2010/main" val="446519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DC2D2-D6DA-E3D7-5270-5EF6E9DDFA05}"/>
              </a:ext>
            </a:extLst>
          </p:cNvPr>
          <p:cNvSpPr>
            <a:spLocks noGrp="1"/>
          </p:cNvSpPr>
          <p:nvPr>
            <p:ph type="title"/>
          </p:nvPr>
        </p:nvSpPr>
        <p:spPr/>
        <p:txBody>
          <a:bodyPr>
            <a:normAutofit fontScale="90000"/>
          </a:bodyPr>
          <a:lstStyle/>
          <a:p>
            <a:r>
              <a:rPr lang="en-US" dirty="0"/>
              <a:t>Arsenic levels in SEPA well water dataset</a:t>
            </a:r>
          </a:p>
        </p:txBody>
      </p:sp>
      <p:pic>
        <p:nvPicPr>
          <p:cNvPr id="8" name="Picture 7" descr="Map&#10;&#10;Description automatically generated">
            <a:extLst>
              <a:ext uri="{FF2B5EF4-FFF2-40B4-BE49-F238E27FC236}">
                <a16:creationId xmlns:a16="http://schemas.microsoft.com/office/drawing/2014/main" id="{0CEC19B1-A4F0-11C2-EAE5-C31441673683}"/>
              </a:ext>
            </a:extLst>
          </p:cNvPr>
          <p:cNvPicPr>
            <a:picLocks noChangeAspect="1"/>
          </p:cNvPicPr>
          <p:nvPr/>
        </p:nvPicPr>
        <p:blipFill>
          <a:blip r:embed="rId3"/>
          <a:stretch>
            <a:fillRect/>
          </a:stretch>
        </p:blipFill>
        <p:spPr>
          <a:xfrm>
            <a:off x="2290415" y="1114508"/>
            <a:ext cx="2302497" cy="2979702"/>
          </a:xfrm>
          <a:prstGeom prst="rect">
            <a:avLst/>
          </a:prstGeom>
        </p:spPr>
      </p:pic>
      <p:pic>
        <p:nvPicPr>
          <p:cNvPr id="10" name="Picture 9" descr="Map&#10;&#10;Description automatically generated">
            <a:extLst>
              <a:ext uri="{FF2B5EF4-FFF2-40B4-BE49-F238E27FC236}">
                <a16:creationId xmlns:a16="http://schemas.microsoft.com/office/drawing/2014/main" id="{1DA34ABD-B3CF-35E0-43A2-28DB5C5EF2D8}"/>
              </a:ext>
            </a:extLst>
          </p:cNvPr>
          <p:cNvPicPr>
            <a:picLocks noChangeAspect="1"/>
          </p:cNvPicPr>
          <p:nvPr/>
        </p:nvPicPr>
        <p:blipFill>
          <a:blip r:embed="rId4"/>
          <a:stretch>
            <a:fillRect/>
          </a:stretch>
        </p:blipFill>
        <p:spPr>
          <a:xfrm>
            <a:off x="74055" y="1103638"/>
            <a:ext cx="2302497" cy="2979702"/>
          </a:xfrm>
          <a:prstGeom prst="rect">
            <a:avLst/>
          </a:prstGeom>
        </p:spPr>
      </p:pic>
      <p:pic>
        <p:nvPicPr>
          <p:cNvPr id="12" name="Picture 11" descr="Map&#10;&#10;Description automatically generated">
            <a:extLst>
              <a:ext uri="{FF2B5EF4-FFF2-40B4-BE49-F238E27FC236}">
                <a16:creationId xmlns:a16="http://schemas.microsoft.com/office/drawing/2014/main" id="{369BEA8E-4F35-6206-B64B-B53A377E0BC3}"/>
              </a:ext>
            </a:extLst>
          </p:cNvPr>
          <p:cNvPicPr>
            <a:picLocks noChangeAspect="1"/>
          </p:cNvPicPr>
          <p:nvPr/>
        </p:nvPicPr>
        <p:blipFill>
          <a:blip r:embed="rId5"/>
          <a:stretch>
            <a:fillRect/>
          </a:stretch>
        </p:blipFill>
        <p:spPr>
          <a:xfrm>
            <a:off x="6733982" y="1103638"/>
            <a:ext cx="2302499" cy="2979704"/>
          </a:xfrm>
          <a:prstGeom prst="rect">
            <a:avLst/>
          </a:prstGeom>
        </p:spPr>
      </p:pic>
      <p:pic>
        <p:nvPicPr>
          <p:cNvPr id="14" name="Picture 13" descr="Map&#10;&#10;Description automatically generated">
            <a:extLst>
              <a:ext uri="{FF2B5EF4-FFF2-40B4-BE49-F238E27FC236}">
                <a16:creationId xmlns:a16="http://schemas.microsoft.com/office/drawing/2014/main" id="{9EF525CA-C448-6B22-7AE3-ADDE844C2C1F}"/>
              </a:ext>
            </a:extLst>
          </p:cNvPr>
          <p:cNvPicPr>
            <a:picLocks noChangeAspect="1"/>
          </p:cNvPicPr>
          <p:nvPr/>
        </p:nvPicPr>
        <p:blipFill>
          <a:blip r:embed="rId6"/>
          <a:stretch>
            <a:fillRect/>
          </a:stretch>
        </p:blipFill>
        <p:spPr>
          <a:xfrm>
            <a:off x="4487712" y="1114508"/>
            <a:ext cx="2285700" cy="2957964"/>
          </a:xfrm>
          <a:prstGeom prst="rect">
            <a:avLst/>
          </a:prstGeom>
        </p:spPr>
      </p:pic>
      <p:sp>
        <p:nvSpPr>
          <p:cNvPr id="15" name="TextBox 14">
            <a:extLst>
              <a:ext uri="{FF2B5EF4-FFF2-40B4-BE49-F238E27FC236}">
                <a16:creationId xmlns:a16="http://schemas.microsoft.com/office/drawing/2014/main" id="{7F301DE1-1B0A-1859-7311-DCE00AFF0811}"/>
              </a:ext>
            </a:extLst>
          </p:cNvPr>
          <p:cNvSpPr txBox="1"/>
          <p:nvPr/>
        </p:nvSpPr>
        <p:spPr>
          <a:xfrm>
            <a:off x="151002" y="4094210"/>
            <a:ext cx="8885479" cy="307777"/>
          </a:xfrm>
          <a:prstGeom prst="rect">
            <a:avLst/>
          </a:prstGeom>
          <a:noFill/>
        </p:spPr>
        <p:txBody>
          <a:bodyPr wrap="square" rtlCol="0">
            <a:spAutoFit/>
          </a:bodyPr>
          <a:lstStyle/>
          <a:p>
            <a:r>
              <a:rPr lang="en-US" dirty="0"/>
              <a:t>Median As in New Hampshire and Maine		Maximum As in New Hampshire and Maine</a:t>
            </a:r>
          </a:p>
        </p:txBody>
      </p:sp>
    </p:spTree>
    <p:extLst>
      <p:ext uri="{BB962C8B-B14F-4D97-AF65-F5344CB8AC3E}">
        <p14:creationId xmlns:p14="http://schemas.microsoft.com/office/powerpoint/2010/main" val="1593800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7A44EE2-1F7F-71F8-4C62-9897917BF464}"/>
              </a:ext>
            </a:extLst>
          </p:cNvPr>
          <p:cNvSpPr txBox="1"/>
          <p:nvPr/>
        </p:nvSpPr>
        <p:spPr>
          <a:xfrm>
            <a:off x="0" y="0"/>
            <a:ext cx="9144000" cy="5143500"/>
          </a:xfrm>
          <a:prstGeom prst="rect">
            <a:avLst/>
          </a:prstGeom>
          <a:solidFill>
            <a:srgbClr val="0097A7"/>
          </a:solidFill>
        </p:spPr>
        <p:txBody>
          <a:bodyPr wrap="square" rtlCol="0">
            <a:spAutoFit/>
          </a:bodyPr>
          <a:lstStyle/>
          <a:p>
            <a:endParaRPr lang="en-US" dirty="0"/>
          </a:p>
        </p:txBody>
      </p:sp>
      <p:pic>
        <p:nvPicPr>
          <p:cNvPr id="5" name="Picture 4">
            <a:extLst>
              <a:ext uri="{FF2B5EF4-FFF2-40B4-BE49-F238E27FC236}">
                <a16:creationId xmlns:a16="http://schemas.microsoft.com/office/drawing/2014/main" id="{B4E08078-9942-DA1D-4313-35D680F37C88}"/>
              </a:ext>
            </a:extLst>
          </p:cNvPr>
          <p:cNvPicPr>
            <a:picLocks noChangeAspect="1"/>
          </p:cNvPicPr>
          <p:nvPr/>
        </p:nvPicPr>
        <p:blipFill>
          <a:blip r:embed="rId3"/>
          <a:srcRect l="2113"/>
          <a:stretch>
            <a:fillRect/>
          </a:stretch>
        </p:blipFill>
        <p:spPr>
          <a:xfrm>
            <a:off x="282896" y="596385"/>
            <a:ext cx="4772526" cy="3675588"/>
          </a:xfrm>
          <a:prstGeom prst="rect">
            <a:avLst/>
          </a:prstGeom>
        </p:spPr>
      </p:pic>
      <p:pic>
        <p:nvPicPr>
          <p:cNvPr id="8" name="Picture 7">
            <a:extLst>
              <a:ext uri="{FF2B5EF4-FFF2-40B4-BE49-F238E27FC236}">
                <a16:creationId xmlns:a16="http://schemas.microsoft.com/office/drawing/2014/main" id="{7353123E-9AD4-263A-63E9-13CAF82ED4F3}"/>
              </a:ext>
            </a:extLst>
          </p:cNvPr>
          <p:cNvPicPr>
            <a:picLocks noChangeAspect="1"/>
          </p:cNvPicPr>
          <p:nvPr/>
        </p:nvPicPr>
        <p:blipFill>
          <a:blip r:embed="rId4"/>
          <a:stretch>
            <a:fillRect/>
          </a:stretch>
        </p:blipFill>
        <p:spPr>
          <a:xfrm>
            <a:off x="5127728" y="1299411"/>
            <a:ext cx="3900289" cy="1708484"/>
          </a:xfrm>
          <a:prstGeom prst="rect">
            <a:avLst/>
          </a:prstGeom>
        </p:spPr>
      </p:pic>
      <p:pic>
        <p:nvPicPr>
          <p:cNvPr id="10" name="Picture 9">
            <a:extLst>
              <a:ext uri="{FF2B5EF4-FFF2-40B4-BE49-F238E27FC236}">
                <a16:creationId xmlns:a16="http://schemas.microsoft.com/office/drawing/2014/main" id="{C6883B67-083C-4171-82EA-1B9C23498080}"/>
              </a:ext>
            </a:extLst>
          </p:cNvPr>
          <p:cNvPicPr>
            <a:picLocks noChangeAspect="1"/>
          </p:cNvPicPr>
          <p:nvPr/>
        </p:nvPicPr>
        <p:blipFill>
          <a:blip r:embed="rId5"/>
          <a:stretch>
            <a:fillRect/>
          </a:stretch>
        </p:blipFill>
        <p:spPr>
          <a:xfrm>
            <a:off x="6503237" y="4472499"/>
            <a:ext cx="2524780" cy="558705"/>
          </a:xfrm>
          <a:prstGeom prst="rect">
            <a:avLst/>
          </a:prstGeom>
        </p:spPr>
      </p:pic>
    </p:spTree>
    <p:extLst>
      <p:ext uri="{BB962C8B-B14F-4D97-AF65-F5344CB8AC3E}">
        <p14:creationId xmlns:p14="http://schemas.microsoft.com/office/powerpoint/2010/main" val="2273338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9" name="Google Shape;171;p31">
            <a:extLst>
              <a:ext uri="{FF2B5EF4-FFF2-40B4-BE49-F238E27FC236}">
                <a16:creationId xmlns:a16="http://schemas.microsoft.com/office/drawing/2014/main" id="{E252C362-2243-9D11-4AB7-312BBB3DC7DA}"/>
              </a:ext>
            </a:extLst>
          </p:cNvPr>
          <p:cNvSpPr txBox="1">
            <a:spLocks noGrp="1"/>
          </p:cNvSpPr>
          <p:nvPr>
            <p:ph type="title"/>
          </p:nvPr>
        </p:nvSpPr>
        <p:spPr>
          <a:xfrm>
            <a:off x="4825926" y="13631"/>
            <a:ext cx="4045119" cy="60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dirty="0">
                <a:solidFill>
                  <a:srgbClr val="007299"/>
                </a:solidFill>
              </a:rPr>
              <a:t>Our SEPA Toolkit</a:t>
            </a:r>
            <a:br>
              <a:rPr lang="en-US" sz="3600" dirty="0">
                <a:solidFill>
                  <a:srgbClr val="007299"/>
                </a:solidFill>
              </a:rPr>
            </a:br>
            <a:r>
              <a:rPr lang="en-US" sz="1400" dirty="0">
                <a:solidFill>
                  <a:srgbClr val="007299"/>
                </a:solidFill>
              </a:rPr>
              <a:t>We have three intersecting websites supporting our project </a:t>
            </a:r>
            <a:endParaRPr sz="3600" dirty="0">
              <a:solidFill>
                <a:srgbClr val="007299"/>
              </a:solidFill>
            </a:endParaRPr>
          </a:p>
        </p:txBody>
      </p:sp>
      <p:sp>
        <p:nvSpPr>
          <p:cNvPr id="10" name="Google Shape;173;p31">
            <a:extLst>
              <a:ext uri="{FF2B5EF4-FFF2-40B4-BE49-F238E27FC236}">
                <a16:creationId xmlns:a16="http://schemas.microsoft.com/office/drawing/2014/main" id="{B8988AF1-44D5-4B48-4CCA-1FB7EAEFB157}"/>
              </a:ext>
            </a:extLst>
          </p:cNvPr>
          <p:cNvSpPr/>
          <p:nvPr/>
        </p:nvSpPr>
        <p:spPr>
          <a:xfrm>
            <a:off x="4712118" y="1125421"/>
            <a:ext cx="2368200" cy="2368200"/>
          </a:xfrm>
          <a:prstGeom prst="ellipse">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rgbClr val="666666"/>
              </a:solidFill>
            </a:endParaRPr>
          </a:p>
        </p:txBody>
      </p:sp>
      <p:sp>
        <p:nvSpPr>
          <p:cNvPr id="11" name="Google Shape;174;p31">
            <a:extLst>
              <a:ext uri="{FF2B5EF4-FFF2-40B4-BE49-F238E27FC236}">
                <a16:creationId xmlns:a16="http://schemas.microsoft.com/office/drawing/2014/main" id="{F41B490C-9199-9A82-0563-D6F4F0AC3C3A}"/>
              </a:ext>
            </a:extLst>
          </p:cNvPr>
          <p:cNvSpPr/>
          <p:nvPr/>
        </p:nvSpPr>
        <p:spPr>
          <a:xfrm>
            <a:off x="6594198" y="1125421"/>
            <a:ext cx="2368200" cy="2368200"/>
          </a:xfrm>
          <a:prstGeom prst="ellipse">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457200" algn="ctr" rtl="0">
              <a:spcBef>
                <a:spcPts val="0"/>
              </a:spcBef>
              <a:spcAft>
                <a:spcPts val="0"/>
              </a:spcAft>
              <a:buNone/>
            </a:pPr>
            <a:endParaRPr sz="2400" dirty="0">
              <a:solidFill>
                <a:srgbClr val="666666"/>
              </a:solidFill>
            </a:endParaRPr>
          </a:p>
        </p:txBody>
      </p:sp>
      <p:sp>
        <p:nvSpPr>
          <p:cNvPr id="12" name="Google Shape;175;p31">
            <a:extLst>
              <a:ext uri="{FF2B5EF4-FFF2-40B4-BE49-F238E27FC236}">
                <a16:creationId xmlns:a16="http://schemas.microsoft.com/office/drawing/2014/main" id="{184EF1A9-C56A-E99E-F819-BFB954759AE3}"/>
              </a:ext>
            </a:extLst>
          </p:cNvPr>
          <p:cNvSpPr/>
          <p:nvPr/>
        </p:nvSpPr>
        <p:spPr>
          <a:xfrm>
            <a:off x="5664385" y="2679043"/>
            <a:ext cx="2368200" cy="2368200"/>
          </a:xfrm>
          <a:prstGeom prst="ellipse">
            <a:avLst/>
          </a:prstGeom>
          <a:noFill/>
          <a:ln w="2857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400" dirty="0">
                <a:solidFill>
                  <a:srgbClr val="00B050"/>
                </a:solidFill>
              </a:rPr>
              <a:t>  All About Arsenic+</a:t>
            </a:r>
            <a:endParaRPr sz="2400" dirty="0">
              <a:solidFill>
                <a:srgbClr val="00B050"/>
              </a:solidFill>
            </a:endParaRPr>
          </a:p>
        </p:txBody>
      </p:sp>
      <p:pic>
        <p:nvPicPr>
          <p:cNvPr id="13" name="Picture 1" descr="image001">
            <a:extLst>
              <a:ext uri="{FF2B5EF4-FFF2-40B4-BE49-F238E27FC236}">
                <a16:creationId xmlns:a16="http://schemas.microsoft.com/office/drawing/2014/main" id="{FD9517A6-FAEB-A840-7A7C-4308AC110F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0636" y="1996069"/>
            <a:ext cx="1702089" cy="337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643BE4FF-ED33-36C9-8C2E-D197FF9FD44D}"/>
              </a:ext>
            </a:extLst>
          </p:cNvPr>
          <p:cNvSpPr txBox="1"/>
          <p:nvPr/>
        </p:nvSpPr>
        <p:spPr>
          <a:xfrm>
            <a:off x="4991450" y="2403788"/>
            <a:ext cx="1602748" cy="430887"/>
          </a:xfrm>
          <a:prstGeom prst="rect">
            <a:avLst/>
          </a:prstGeom>
          <a:noFill/>
        </p:spPr>
        <p:txBody>
          <a:bodyPr wrap="square" rtlCol="0">
            <a:spAutoFit/>
          </a:bodyPr>
          <a:lstStyle/>
          <a:p>
            <a:r>
              <a:rPr lang="en-US" sz="1100" dirty="0"/>
              <a:t>For data management and sharing</a:t>
            </a:r>
          </a:p>
        </p:txBody>
      </p:sp>
      <p:pic>
        <p:nvPicPr>
          <p:cNvPr id="15" name="Picture 2" descr="Image result for TUVA LOGO">
            <a:extLst>
              <a:ext uri="{FF2B5EF4-FFF2-40B4-BE49-F238E27FC236}">
                <a16:creationId xmlns:a16="http://schemas.microsoft.com/office/drawing/2014/main" id="{D4F0BE6A-3E5A-8AE2-4677-8153518432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2892" y="1805202"/>
            <a:ext cx="1265281" cy="57928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D715A03-0C16-F63E-B0D8-CF354290E2C4}"/>
              </a:ext>
            </a:extLst>
          </p:cNvPr>
          <p:cNvSpPr txBox="1"/>
          <p:nvPr/>
        </p:nvSpPr>
        <p:spPr>
          <a:xfrm>
            <a:off x="7080318" y="2323690"/>
            <a:ext cx="1602748" cy="430887"/>
          </a:xfrm>
          <a:prstGeom prst="rect">
            <a:avLst/>
          </a:prstGeom>
          <a:noFill/>
        </p:spPr>
        <p:txBody>
          <a:bodyPr wrap="square" rtlCol="0">
            <a:spAutoFit/>
          </a:bodyPr>
          <a:lstStyle/>
          <a:p>
            <a:r>
              <a:rPr lang="en-US" sz="1100" dirty="0"/>
              <a:t>To build student data literacy skills</a:t>
            </a:r>
          </a:p>
        </p:txBody>
      </p:sp>
      <p:grpSp>
        <p:nvGrpSpPr>
          <p:cNvPr id="7" name="Group 6">
            <a:extLst>
              <a:ext uri="{FF2B5EF4-FFF2-40B4-BE49-F238E27FC236}">
                <a16:creationId xmlns:a16="http://schemas.microsoft.com/office/drawing/2014/main" id="{2CAB97E3-AF94-31DE-AB8D-64B2752E161B}"/>
              </a:ext>
            </a:extLst>
          </p:cNvPr>
          <p:cNvGrpSpPr/>
          <p:nvPr/>
        </p:nvGrpSpPr>
        <p:grpSpPr>
          <a:xfrm>
            <a:off x="272955" y="95250"/>
            <a:ext cx="4244810" cy="4749800"/>
            <a:chOff x="187976" y="196850"/>
            <a:chExt cx="4244810" cy="4749800"/>
          </a:xfrm>
        </p:grpSpPr>
        <p:pic>
          <p:nvPicPr>
            <p:cNvPr id="5" name="Picture 4" descr="Diagram, table&#10;&#10;Description automatically generated">
              <a:extLst>
                <a:ext uri="{FF2B5EF4-FFF2-40B4-BE49-F238E27FC236}">
                  <a16:creationId xmlns:a16="http://schemas.microsoft.com/office/drawing/2014/main" id="{06333795-5931-BAEA-102B-D4889D4325CC}"/>
                </a:ext>
              </a:extLst>
            </p:cNvPr>
            <p:cNvPicPr>
              <a:picLocks noChangeAspect="1"/>
            </p:cNvPicPr>
            <p:nvPr/>
          </p:nvPicPr>
          <p:blipFill rotWithShape="1">
            <a:blip r:embed="rId5"/>
            <a:srcRect l="797" t="6475" r="1170" b="1178"/>
            <a:stretch/>
          </p:blipFill>
          <p:spPr>
            <a:xfrm>
              <a:off x="187976" y="196850"/>
              <a:ext cx="4244810" cy="4749800"/>
            </a:xfrm>
            <a:prstGeom prst="rect">
              <a:avLst/>
            </a:prstGeom>
          </p:spPr>
        </p:pic>
        <p:sp>
          <p:nvSpPr>
            <p:cNvPr id="3" name="TextBox 2">
              <a:extLst>
                <a:ext uri="{FF2B5EF4-FFF2-40B4-BE49-F238E27FC236}">
                  <a16:creationId xmlns:a16="http://schemas.microsoft.com/office/drawing/2014/main" id="{FE58B23B-7013-965B-FC6F-AA139BD67AE5}"/>
                </a:ext>
              </a:extLst>
            </p:cNvPr>
            <p:cNvSpPr txBox="1"/>
            <p:nvPr/>
          </p:nvSpPr>
          <p:spPr>
            <a:xfrm>
              <a:off x="1115563" y="815880"/>
              <a:ext cx="2370666" cy="307777"/>
            </a:xfrm>
            <a:prstGeom prst="rect">
              <a:avLst/>
            </a:prstGeom>
            <a:solidFill>
              <a:schemeClr val="bg1"/>
            </a:solidFill>
          </p:spPr>
          <p:txBody>
            <a:bodyPr wrap="square" rtlCol="0">
              <a:spAutoFit/>
            </a:bodyPr>
            <a:lstStyle/>
            <a:p>
              <a:r>
                <a:rPr lang="en-US" dirty="0"/>
                <a:t>               Partners</a:t>
              </a:r>
            </a:p>
          </p:txBody>
        </p:sp>
        <p:sp>
          <p:nvSpPr>
            <p:cNvPr id="4" name="TextBox 3">
              <a:extLst>
                <a:ext uri="{FF2B5EF4-FFF2-40B4-BE49-F238E27FC236}">
                  <a16:creationId xmlns:a16="http://schemas.microsoft.com/office/drawing/2014/main" id="{3A296AAF-0AB6-BA91-8117-D3A89E689F65}"/>
                </a:ext>
              </a:extLst>
            </p:cNvPr>
            <p:cNvSpPr txBox="1"/>
            <p:nvPr/>
          </p:nvSpPr>
          <p:spPr>
            <a:xfrm>
              <a:off x="1590715" y="2403788"/>
              <a:ext cx="1439334" cy="492443"/>
            </a:xfrm>
            <a:prstGeom prst="rect">
              <a:avLst/>
            </a:prstGeom>
            <a:solidFill>
              <a:schemeClr val="bg1"/>
            </a:solidFill>
          </p:spPr>
          <p:txBody>
            <a:bodyPr wrap="square" rtlCol="0">
              <a:spAutoFit/>
            </a:bodyPr>
            <a:lstStyle/>
            <a:p>
              <a:pPr algn="ctr"/>
              <a:r>
                <a:rPr lang="en-US" sz="1300" dirty="0"/>
                <a:t>Collect Drinking Water Data</a:t>
              </a:r>
            </a:p>
          </p:txBody>
        </p:sp>
      </p:grpSp>
      <p:pic>
        <p:nvPicPr>
          <p:cNvPr id="17" name="Picture 16">
            <a:extLst>
              <a:ext uri="{FF2B5EF4-FFF2-40B4-BE49-F238E27FC236}">
                <a16:creationId xmlns:a16="http://schemas.microsoft.com/office/drawing/2014/main" id="{086942C6-ABE4-5C6F-AB84-75FC584A1F46}"/>
              </a:ext>
            </a:extLst>
          </p:cNvPr>
          <p:cNvPicPr>
            <a:picLocks noChangeAspect="1"/>
          </p:cNvPicPr>
          <p:nvPr/>
        </p:nvPicPr>
        <p:blipFill rotWithShape="1">
          <a:blip r:embed="rId6"/>
          <a:srcRect l="5409" t="18488"/>
          <a:stretch/>
        </p:blipFill>
        <p:spPr>
          <a:xfrm>
            <a:off x="6375400" y="4340133"/>
            <a:ext cx="1059651" cy="34785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540E0B3-13F8-F108-D56C-5AC631FF523D}"/>
              </a:ext>
            </a:extLst>
          </p:cNvPr>
          <p:cNvSpPr txBox="1"/>
          <p:nvPr/>
        </p:nvSpPr>
        <p:spPr>
          <a:xfrm>
            <a:off x="311700" y="331800"/>
            <a:ext cx="7972329" cy="4498667"/>
          </a:xfrm>
          <a:prstGeom prst="rect">
            <a:avLst/>
          </a:prstGeom>
          <a:noFill/>
        </p:spPr>
        <p:txBody>
          <a:bodyPr wrap="square">
            <a:spAutoFit/>
          </a:bodyPr>
          <a:lstStyle/>
          <a:p>
            <a:pPr marL="0" marR="0" algn="ctr">
              <a:spcBef>
                <a:spcPts val="0"/>
              </a:spcBef>
              <a:spcAft>
                <a:spcPts val="0"/>
              </a:spcAft>
            </a:pPr>
            <a:r>
              <a:rPr lang="en-US" sz="2400" b="1" dirty="0">
                <a:solidFill>
                  <a:srgbClr val="0070C0"/>
                </a:solidFill>
                <a:latin typeface="Arial" panose="020B0604020202020204" pitchFamily="34" charset="0"/>
                <a:ea typeface="Times New Roman" panose="02020603050405020304" pitchFamily="18" charset="0"/>
              </a:rPr>
              <a:t>Specific Aims for SEPA</a:t>
            </a:r>
            <a:endParaRPr lang="en-US" sz="2400" b="1" dirty="0">
              <a:solidFill>
                <a:srgbClr val="0070C0"/>
              </a:solidFill>
              <a:effectLst/>
              <a:latin typeface="Arial" panose="020B0604020202020204" pitchFamily="34" charset="0"/>
              <a:ea typeface="Times New Roman" panose="02020603050405020304" pitchFamily="18" charset="0"/>
            </a:endParaRPr>
          </a:p>
          <a:p>
            <a:pPr marL="0" marR="0" algn="just">
              <a:spcBef>
                <a:spcPts val="0"/>
              </a:spcBef>
              <a:spcAft>
                <a:spcPts val="0"/>
              </a:spcAft>
            </a:pPr>
            <a:endParaRPr lang="en-US" sz="1800" b="1" dirty="0">
              <a:effectLst/>
              <a:latin typeface="Arial" panose="020B0604020202020204" pitchFamily="34" charset="0"/>
              <a:ea typeface="Times New Roman" panose="02020603050405020304" pitchFamily="18" charset="0"/>
            </a:endParaRPr>
          </a:p>
          <a:p>
            <a:pPr marL="0" marR="0" algn="just">
              <a:spcBef>
                <a:spcPts val="0"/>
              </a:spcBef>
              <a:spcAft>
                <a:spcPts val="0"/>
              </a:spcAft>
            </a:pPr>
            <a:r>
              <a:rPr lang="en-US" sz="1800" b="1" dirty="0">
                <a:effectLst/>
                <a:latin typeface="Arial" panose="020B0604020202020204" pitchFamily="34" charset="0"/>
                <a:ea typeface="Times New Roman" panose="02020603050405020304" pitchFamily="18" charset="0"/>
              </a:rPr>
              <a:t>Specific Aim #1. Support a science classroom culture of effective scientific communication</a:t>
            </a:r>
            <a:r>
              <a:rPr lang="en-US" sz="1800" dirty="0">
                <a:effectLst/>
                <a:latin typeface="Arial" panose="020B0604020202020204" pitchFamily="34"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100"/>
              </a:spcAft>
            </a:pPr>
            <a:r>
              <a:rPr lang="en-US" sz="1800" b="1"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100"/>
              </a:spcAft>
            </a:pPr>
            <a:r>
              <a:rPr lang="en-US" sz="1400" b="1" dirty="0">
                <a:effectLst/>
                <a:latin typeface="Arial" panose="020B0604020202020204" pitchFamily="34" charset="0"/>
                <a:ea typeface="Times New Roman" panose="02020603050405020304" pitchFamily="18" charset="0"/>
              </a:rPr>
              <a:t>Objectives </a:t>
            </a:r>
          </a:p>
          <a:p>
            <a:pPr marL="0" marR="0" algn="just">
              <a:spcBef>
                <a:spcPts val="0"/>
              </a:spcBef>
              <a:spcAft>
                <a:spcPts val="100"/>
              </a:spcAft>
            </a:pPr>
            <a:endParaRPr lang="en-US" b="1" dirty="0">
              <a:latin typeface="Arial" panose="020B0604020202020204" pitchFamily="34" charset="0"/>
              <a:ea typeface="Times New Roman" panose="02020603050405020304" pitchFamily="18" charset="0"/>
            </a:endParaRPr>
          </a:p>
          <a:p>
            <a:pPr marL="285750" marR="0" indent="-285750" algn="just">
              <a:spcBef>
                <a:spcPts val="0"/>
              </a:spcBef>
              <a:spcAft>
                <a:spcPts val="100"/>
              </a:spcAft>
              <a:buFont typeface="Arial" panose="020B0604020202020204" pitchFamily="34" charset="0"/>
              <a:buChar char="•"/>
            </a:pPr>
            <a:r>
              <a:rPr lang="en-US" dirty="0">
                <a:effectLst/>
                <a:latin typeface="+mn-lt"/>
                <a:ea typeface="Times New Roman" panose="02020603050405020304" pitchFamily="18" charset="0"/>
              </a:rPr>
              <a:t>Develop science communication modules for teachers</a:t>
            </a:r>
          </a:p>
          <a:p>
            <a:pPr marL="285750" marR="0" indent="-285750" algn="just">
              <a:spcBef>
                <a:spcPts val="0"/>
              </a:spcBef>
              <a:spcAft>
                <a:spcPts val="100"/>
              </a:spcAft>
              <a:buFont typeface="Arial" panose="020B0604020202020204" pitchFamily="34" charset="0"/>
              <a:buChar char="•"/>
            </a:pPr>
            <a:r>
              <a:rPr lang="en-US" dirty="0">
                <a:latin typeface="+mn-lt"/>
                <a:ea typeface="Times New Roman" panose="02020603050405020304" pitchFamily="18" charset="0"/>
              </a:rPr>
              <a:t>Engage teachers in planning science communication integration into the curriculum</a:t>
            </a:r>
          </a:p>
          <a:p>
            <a:pPr marL="285750" marR="0" indent="-285750" algn="just">
              <a:spcBef>
                <a:spcPts val="0"/>
              </a:spcBef>
              <a:spcAft>
                <a:spcPts val="100"/>
              </a:spcAft>
              <a:buFont typeface="Arial" panose="020B0604020202020204" pitchFamily="34" charset="0"/>
              <a:buChar char="•"/>
            </a:pPr>
            <a:r>
              <a:rPr lang="en-US" dirty="0">
                <a:effectLst/>
                <a:latin typeface="+mn-lt"/>
                <a:ea typeface="Times New Roman" panose="02020603050405020304" pitchFamily="18" charset="0"/>
              </a:rPr>
              <a:t>Pro</a:t>
            </a:r>
            <a:r>
              <a:rPr lang="en-US" dirty="0">
                <a:latin typeface="+mn-lt"/>
                <a:ea typeface="Times New Roman" panose="02020603050405020304" pitchFamily="18" charset="0"/>
              </a:rPr>
              <a:t>vide access to additional resources for science communication</a:t>
            </a:r>
            <a:endParaRPr lang="en-US" dirty="0">
              <a:effectLst/>
              <a:latin typeface="+mn-lt"/>
              <a:ea typeface="Times New Roman" panose="02020603050405020304" pitchFamily="18" charset="0"/>
            </a:endParaRPr>
          </a:p>
          <a:p>
            <a:pPr marL="342900" marR="0" lvl="0" indent="-342900" algn="just">
              <a:spcBef>
                <a:spcPts val="0"/>
              </a:spcBef>
              <a:spcAft>
                <a:spcPts val="100"/>
              </a:spcAft>
              <a:buFont typeface="Symbol" panose="05050102010706020507" pitchFamily="18" charset="2"/>
              <a:buChar char=""/>
              <a:tabLst>
                <a:tab pos="365760" algn="l"/>
              </a:tabLst>
            </a:pPr>
            <a:endParaRPr lang="en-US" sz="1400" dirty="0">
              <a:effectLst/>
              <a:latin typeface="Arial" panose="020B0604020202020204" pitchFamily="34" charset="0"/>
              <a:ea typeface="Times New Roman" panose="02020603050405020304" pitchFamily="18" charset="0"/>
            </a:endParaRPr>
          </a:p>
          <a:p>
            <a:pPr marR="0" lvl="0" algn="just">
              <a:spcBef>
                <a:spcPts val="0"/>
              </a:spcBef>
              <a:spcAft>
                <a:spcPts val="100"/>
              </a:spcAft>
              <a:tabLst>
                <a:tab pos="365760" algn="l"/>
              </a:tabLst>
            </a:pPr>
            <a:r>
              <a:rPr lang="en-US" b="1" dirty="0">
                <a:effectLst/>
                <a:latin typeface="+mj-lt"/>
                <a:ea typeface="Times New Roman" panose="02020603050405020304" pitchFamily="18" charset="0"/>
              </a:rPr>
              <a:t>Outcomes</a:t>
            </a:r>
          </a:p>
          <a:p>
            <a:pPr marR="0" lvl="0" algn="just">
              <a:spcBef>
                <a:spcPts val="0"/>
              </a:spcBef>
              <a:spcAft>
                <a:spcPts val="100"/>
              </a:spcAft>
              <a:tabLst>
                <a:tab pos="365760" algn="l"/>
              </a:tabLst>
            </a:pPr>
            <a:endParaRPr lang="en-US" dirty="0">
              <a:effectLst/>
              <a:latin typeface="+mj-lt"/>
              <a:ea typeface="Times New Roman" panose="02020603050405020304" pitchFamily="18" charset="0"/>
            </a:endParaRPr>
          </a:p>
          <a:p>
            <a:pPr marL="342900" marR="0" lvl="0" indent="-342900" algn="just">
              <a:spcBef>
                <a:spcPts val="0"/>
              </a:spcBef>
              <a:spcAft>
                <a:spcPts val="100"/>
              </a:spcAft>
              <a:buFont typeface="Symbol" panose="05050102010706020507" pitchFamily="18" charset="2"/>
              <a:buChar char=""/>
              <a:tabLst>
                <a:tab pos="365760" algn="l"/>
              </a:tabLst>
            </a:pPr>
            <a:r>
              <a:rPr lang="en-US" dirty="0">
                <a:effectLst/>
                <a:latin typeface="+mj-lt"/>
                <a:ea typeface="Times New Roman" panose="02020603050405020304" pitchFamily="18" charset="0"/>
              </a:rPr>
              <a:t>Teachers learn how citizen science can provide the opportunity for students to tell data-supported stories </a:t>
            </a:r>
          </a:p>
          <a:p>
            <a:pPr marL="342900" marR="0" lvl="0" indent="-342900" algn="just">
              <a:spcBef>
                <a:spcPts val="0"/>
              </a:spcBef>
              <a:spcAft>
                <a:spcPts val="100"/>
              </a:spcAft>
              <a:buFont typeface="Symbol" panose="05050102010706020507" pitchFamily="18" charset="2"/>
              <a:buChar char=""/>
              <a:tabLst>
                <a:tab pos="365760" algn="l"/>
              </a:tabLst>
            </a:pPr>
            <a:r>
              <a:rPr lang="en-US" dirty="0">
                <a:effectLst/>
                <a:latin typeface="+mj-lt"/>
                <a:ea typeface="Times New Roman" panose="02020603050405020304" pitchFamily="18" charset="0"/>
              </a:rPr>
              <a:t>Teachers and students gain the capability to effectively communicate their drinking water data and what they have learned about drinking water contamination issues with the goal of educating their communities, encouraging remediation actions, and improving public health. </a:t>
            </a:r>
          </a:p>
        </p:txBody>
      </p:sp>
    </p:spTree>
    <p:extLst>
      <p:ext uri="{BB962C8B-B14F-4D97-AF65-F5344CB8AC3E}">
        <p14:creationId xmlns:p14="http://schemas.microsoft.com/office/powerpoint/2010/main" val="3936196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41325-903E-1CDD-E53F-D84FEC8E3BA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D07BE2B-112A-D472-97DE-2FC2B653A281}"/>
              </a:ext>
            </a:extLst>
          </p:cNvPr>
          <p:cNvPicPr>
            <a:picLocks noChangeAspect="1"/>
          </p:cNvPicPr>
          <p:nvPr/>
        </p:nvPicPr>
        <p:blipFill>
          <a:blip r:embed="rId2"/>
          <a:stretch>
            <a:fillRect/>
          </a:stretch>
        </p:blipFill>
        <p:spPr>
          <a:xfrm>
            <a:off x="0" y="316326"/>
            <a:ext cx="9144000" cy="4510848"/>
          </a:xfrm>
          <a:prstGeom prst="rect">
            <a:avLst/>
          </a:prstGeom>
        </p:spPr>
      </p:pic>
    </p:spTree>
    <p:extLst>
      <p:ext uri="{BB962C8B-B14F-4D97-AF65-F5344CB8AC3E}">
        <p14:creationId xmlns:p14="http://schemas.microsoft.com/office/powerpoint/2010/main" val="3811471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756478E-71DA-4AD5-B9DE-3FBC3A2F5003}"/>
              </a:ext>
            </a:extLst>
          </p:cNvPr>
          <p:cNvSpPr txBox="1"/>
          <p:nvPr/>
        </p:nvSpPr>
        <p:spPr>
          <a:xfrm>
            <a:off x="0" y="0"/>
            <a:ext cx="9144000" cy="5143500"/>
          </a:xfrm>
          <a:prstGeom prst="rect">
            <a:avLst/>
          </a:prstGeom>
          <a:solidFill>
            <a:srgbClr val="0097A7"/>
          </a:solidFill>
        </p:spPr>
        <p:txBody>
          <a:bodyPr wrap="square" rtlCol="0">
            <a:spAutoFit/>
          </a:bodyPr>
          <a:lstStyle/>
          <a:p>
            <a:endParaRPr lang="en-US" dirty="0"/>
          </a:p>
        </p:txBody>
      </p:sp>
      <p:pic>
        <p:nvPicPr>
          <p:cNvPr id="4" name="Picture 3" descr="mdibl-logo-MASTER.jpg">
            <a:extLst>
              <a:ext uri="{FF2B5EF4-FFF2-40B4-BE49-F238E27FC236}">
                <a16:creationId xmlns:a16="http://schemas.microsoft.com/office/drawing/2014/main" id="{5D657D8A-719F-440B-A084-DABE553DB0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91" y="4895175"/>
            <a:ext cx="1358010" cy="229530"/>
          </a:xfrm>
          <a:prstGeom prst="rect">
            <a:avLst/>
          </a:prstGeom>
        </p:spPr>
      </p:pic>
      <p:pic>
        <p:nvPicPr>
          <p:cNvPr id="3" name="Picture 2">
            <a:extLst>
              <a:ext uri="{FF2B5EF4-FFF2-40B4-BE49-F238E27FC236}">
                <a16:creationId xmlns:a16="http://schemas.microsoft.com/office/drawing/2014/main" id="{B4F8371E-2C22-C935-51C5-DBD889041C13}"/>
              </a:ext>
            </a:extLst>
          </p:cNvPr>
          <p:cNvPicPr>
            <a:picLocks noChangeAspect="1"/>
          </p:cNvPicPr>
          <p:nvPr/>
        </p:nvPicPr>
        <p:blipFill>
          <a:blip r:embed="rId4"/>
          <a:stretch>
            <a:fillRect/>
          </a:stretch>
        </p:blipFill>
        <p:spPr>
          <a:xfrm>
            <a:off x="679507" y="692412"/>
            <a:ext cx="7541703" cy="4090932"/>
          </a:xfrm>
          <a:prstGeom prst="rect">
            <a:avLst/>
          </a:prstGeom>
        </p:spPr>
      </p:pic>
      <p:sp>
        <p:nvSpPr>
          <p:cNvPr id="6" name="TextBox 5">
            <a:extLst>
              <a:ext uri="{FF2B5EF4-FFF2-40B4-BE49-F238E27FC236}">
                <a16:creationId xmlns:a16="http://schemas.microsoft.com/office/drawing/2014/main" id="{DCD67C3B-6525-77EC-C323-7F4875896311}"/>
              </a:ext>
            </a:extLst>
          </p:cNvPr>
          <p:cNvSpPr txBox="1"/>
          <p:nvPr/>
        </p:nvSpPr>
        <p:spPr>
          <a:xfrm>
            <a:off x="679507" y="159391"/>
            <a:ext cx="7415869" cy="307777"/>
          </a:xfrm>
          <a:prstGeom prst="rect">
            <a:avLst/>
          </a:prstGeom>
          <a:noFill/>
        </p:spPr>
        <p:txBody>
          <a:bodyPr wrap="square" rtlCol="0">
            <a:spAutoFit/>
          </a:bodyPr>
          <a:lstStyle/>
          <a:p>
            <a:r>
              <a:rPr lang="en-US" dirty="0">
                <a:solidFill>
                  <a:schemeClr val="bg1"/>
                </a:solidFill>
              </a:rPr>
              <a:t>Civic Action Toolkit on AllAboutArsenic.org</a:t>
            </a:r>
          </a:p>
        </p:txBody>
      </p:sp>
    </p:spTree>
    <p:extLst>
      <p:ext uri="{BB962C8B-B14F-4D97-AF65-F5344CB8AC3E}">
        <p14:creationId xmlns:p14="http://schemas.microsoft.com/office/powerpoint/2010/main" val="1062791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756478E-71DA-4AD5-B9DE-3FBC3A2F5003}"/>
              </a:ext>
            </a:extLst>
          </p:cNvPr>
          <p:cNvSpPr txBox="1"/>
          <p:nvPr/>
        </p:nvSpPr>
        <p:spPr>
          <a:xfrm>
            <a:off x="0" y="-18795"/>
            <a:ext cx="9144000" cy="5143500"/>
          </a:xfrm>
          <a:prstGeom prst="rect">
            <a:avLst/>
          </a:prstGeom>
          <a:solidFill>
            <a:srgbClr val="0097A7"/>
          </a:solidFill>
        </p:spPr>
        <p:txBody>
          <a:bodyPr wrap="square" rtlCol="0">
            <a:spAutoFit/>
          </a:bodyPr>
          <a:lstStyle/>
          <a:p>
            <a:endParaRPr lang="en-US" dirty="0"/>
          </a:p>
        </p:txBody>
      </p:sp>
      <p:pic>
        <p:nvPicPr>
          <p:cNvPr id="4" name="Picture 3" descr="mdibl-logo-MASTER.jpg">
            <a:extLst>
              <a:ext uri="{FF2B5EF4-FFF2-40B4-BE49-F238E27FC236}">
                <a16:creationId xmlns:a16="http://schemas.microsoft.com/office/drawing/2014/main" id="{5D657D8A-719F-440B-A084-DABE553DB0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91" y="4895175"/>
            <a:ext cx="1358010" cy="229530"/>
          </a:xfrm>
          <a:prstGeom prst="rect">
            <a:avLst/>
          </a:prstGeom>
        </p:spPr>
      </p:pic>
      <p:sp>
        <p:nvSpPr>
          <p:cNvPr id="6" name="TextBox 5">
            <a:extLst>
              <a:ext uri="{FF2B5EF4-FFF2-40B4-BE49-F238E27FC236}">
                <a16:creationId xmlns:a16="http://schemas.microsoft.com/office/drawing/2014/main" id="{F4735622-4E70-4229-1A16-01328C7A129D}"/>
              </a:ext>
            </a:extLst>
          </p:cNvPr>
          <p:cNvSpPr txBox="1"/>
          <p:nvPr/>
        </p:nvSpPr>
        <p:spPr>
          <a:xfrm>
            <a:off x="156755" y="3960067"/>
            <a:ext cx="8987246" cy="646331"/>
          </a:xfrm>
          <a:prstGeom prst="rect">
            <a:avLst/>
          </a:prstGeom>
          <a:noFill/>
        </p:spPr>
        <p:txBody>
          <a:bodyPr wrap="square" rtlCol="0">
            <a:spAutoFit/>
          </a:bodyPr>
          <a:lstStyle/>
          <a:p>
            <a:r>
              <a:rPr lang="en-US" sz="1800" dirty="0">
                <a:solidFill>
                  <a:schemeClr val="bg1"/>
                </a:solidFill>
                <a:latin typeface="Arial" panose="020B0604020202020204" pitchFamily="34" charset="0"/>
                <a:cs typeface="Arial" panose="020B0604020202020204" pitchFamily="34" charset="0"/>
              </a:rPr>
              <a:t>Student presenting testimony in support of legislation to provide grants to eligible owners of single-family households or landlords with contaminated private well water.</a:t>
            </a:r>
          </a:p>
        </p:txBody>
      </p:sp>
      <p:grpSp>
        <p:nvGrpSpPr>
          <p:cNvPr id="7" name="Group 6">
            <a:extLst>
              <a:ext uri="{FF2B5EF4-FFF2-40B4-BE49-F238E27FC236}">
                <a16:creationId xmlns:a16="http://schemas.microsoft.com/office/drawing/2014/main" id="{94D7EBF8-ECCA-983A-9B9A-4ADC4CFBA0FB}"/>
              </a:ext>
            </a:extLst>
          </p:cNvPr>
          <p:cNvGrpSpPr/>
          <p:nvPr/>
        </p:nvGrpSpPr>
        <p:grpSpPr>
          <a:xfrm>
            <a:off x="1175943" y="212742"/>
            <a:ext cx="7280079" cy="3601611"/>
            <a:chOff x="33404917" y="19511881"/>
            <a:chExt cx="10221587" cy="4778154"/>
          </a:xfrm>
        </p:grpSpPr>
        <p:pic>
          <p:nvPicPr>
            <p:cNvPr id="9" name="Picture 8">
              <a:extLst>
                <a:ext uri="{FF2B5EF4-FFF2-40B4-BE49-F238E27FC236}">
                  <a16:creationId xmlns:a16="http://schemas.microsoft.com/office/drawing/2014/main" id="{675E75EE-E45F-1198-0A07-B772F600370D}"/>
                </a:ext>
              </a:extLst>
            </p:cNvPr>
            <p:cNvPicPr>
              <a:picLocks noChangeAspect="1"/>
            </p:cNvPicPr>
            <p:nvPr/>
          </p:nvPicPr>
          <p:blipFill>
            <a:blip r:embed="rId4"/>
            <a:stretch>
              <a:fillRect/>
            </a:stretch>
          </p:blipFill>
          <p:spPr>
            <a:xfrm>
              <a:off x="34318916" y="19511881"/>
              <a:ext cx="8497036" cy="4778154"/>
            </a:xfrm>
            <a:prstGeom prst="rect">
              <a:avLst/>
            </a:prstGeom>
          </p:spPr>
        </p:pic>
        <p:sp>
          <p:nvSpPr>
            <p:cNvPr id="10" name="Rectangle 9">
              <a:extLst>
                <a:ext uri="{FF2B5EF4-FFF2-40B4-BE49-F238E27FC236}">
                  <a16:creationId xmlns:a16="http://schemas.microsoft.com/office/drawing/2014/main" id="{35432E79-87A6-9E30-2A86-34BF0FD01E70}"/>
                </a:ext>
              </a:extLst>
            </p:cNvPr>
            <p:cNvSpPr/>
            <p:nvPr/>
          </p:nvSpPr>
          <p:spPr>
            <a:xfrm>
              <a:off x="42647393" y="19511881"/>
              <a:ext cx="979111" cy="47708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2AD35CB-0D33-EDED-16A2-76AEAF6AF3A5}"/>
                </a:ext>
              </a:extLst>
            </p:cNvPr>
            <p:cNvSpPr/>
            <p:nvPr/>
          </p:nvSpPr>
          <p:spPr>
            <a:xfrm>
              <a:off x="33404917" y="19511882"/>
              <a:ext cx="902408" cy="47708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769433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540E0B3-13F8-F108-D56C-5AC631FF523D}"/>
              </a:ext>
            </a:extLst>
          </p:cNvPr>
          <p:cNvSpPr txBox="1"/>
          <p:nvPr/>
        </p:nvSpPr>
        <p:spPr>
          <a:xfrm>
            <a:off x="311699" y="306278"/>
            <a:ext cx="8520601" cy="3975447"/>
          </a:xfrm>
          <a:prstGeom prst="rect">
            <a:avLst/>
          </a:prstGeom>
          <a:noFill/>
        </p:spPr>
        <p:txBody>
          <a:bodyPr wrap="square">
            <a:spAutoFit/>
          </a:bodyPr>
          <a:lstStyle/>
          <a:p>
            <a:pPr marL="0" marR="0" algn="just">
              <a:spcBef>
                <a:spcPts val="0"/>
              </a:spcBef>
              <a:spcAft>
                <a:spcPts val="0"/>
              </a:spcAft>
            </a:pPr>
            <a:r>
              <a:rPr lang="en-US" sz="1600" b="1" dirty="0">
                <a:effectLst/>
                <a:latin typeface="Arial" panose="020B0604020202020204" pitchFamily="34" charset="0"/>
                <a:ea typeface="Times New Roman" panose="02020603050405020304" pitchFamily="18" charset="0"/>
              </a:rPr>
              <a:t>Specific Aim #2. Provide an opportunity for students from both rural and urban communities to sample home drinking water for toxic contaminants and contribute to a novel student-developed dataset to achieve positive public health outcomes.</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100"/>
              </a:spcAft>
            </a:pPr>
            <a:r>
              <a:rPr lang="en-US" b="1" dirty="0">
                <a:effectLst/>
                <a:latin typeface="Arial" panose="020B0604020202020204" pitchFamily="34" charset="0"/>
                <a:ea typeface="Times New Roman" panose="02020603050405020304" pitchFamily="18" charset="0"/>
              </a:rPr>
              <a:t> </a:t>
            </a:r>
            <a:endParaRPr lang="en-US" dirty="0">
              <a:effectLst/>
              <a:latin typeface="Times New Roman" panose="02020603050405020304" pitchFamily="18" charset="0"/>
              <a:ea typeface="Times New Roman" panose="02020603050405020304" pitchFamily="18" charset="0"/>
            </a:endParaRPr>
          </a:p>
          <a:p>
            <a:pPr marL="0" marR="0" algn="just">
              <a:spcBef>
                <a:spcPts val="0"/>
              </a:spcBef>
              <a:spcAft>
                <a:spcPts val="100"/>
              </a:spcAft>
            </a:pPr>
            <a:r>
              <a:rPr lang="en-US" b="1" dirty="0">
                <a:effectLst/>
                <a:latin typeface="Arial" panose="020B0604020202020204" pitchFamily="34" charset="0"/>
                <a:ea typeface="Times New Roman" panose="02020603050405020304" pitchFamily="18" charset="0"/>
              </a:rPr>
              <a:t>Objectives </a:t>
            </a:r>
          </a:p>
          <a:p>
            <a:pPr marL="0" marR="0" algn="just">
              <a:spcBef>
                <a:spcPts val="0"/>
              </a:spcBef>
              <a:spcAft>
                <a:spcPts val="100"/>
              </a:spcAft>
            </a:pPr>
            <a:endParaRPr lang="en-US" b="1" dirty="0">
              <a:latin typeface="Arial" panose="020B0604020202020204" pitchFamily="34" charset="0"/>
              <a:ea typeface="Times New Roman" panose="02020603050405020304" pitchFamily="18" charset="0"/>
            </a:endParaRPr>
          </a:p>
          <a:p>
            <a:pPr marL="285750" marR="0" indent="-285750" algn="just">
              <a:spcBef>
                <a:spcPts val="0"/>
              </a:spcBef>
              <a:spcAft>
                <a:spcPts val="10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rPr>
              <a:t>Teachers implement a drinking water curriculum that is relevant to their students </a:t>
            </a:r>
          </a:p>
          <a:p>
            <a:pPr marL="285750" marR="0" indent="-285750" algn="just">
              <a:spcBef>
                <a:spcPts val="0"/>
              </a:spcBef>
              <a:spcAft>
                <a:spcPts val="10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rPr>
              <a:t>Students will develop hypotheses, collect well water from their tap for analysis of heavy metals and distribute project information to their communities </a:t>
            </a:r>
          </a:p>
          <a:p>
            <a:pPr marL="285750" marR="0" lvl="0" indent="-285750" algn="just">
              <a:spcBef>
                <a:spcPts val="0"/>
              </a:spcBef>
              <a:spcAft>
                <a:spcPts val="100"/>
              </a:spcAft>
              <a:buFont typeface="Arial" panose="020B0604020202020204" pitchFamily="34" charset="0"/>
              <a:buChar char="•"/>
              <a:tabLst>
                <a:tab pos="365760" algn="l"/>
              </a:tabLst>
            </a:pPr>
            <a:r>
              <a:rPr lang="en-US" dirty="0">
                <a:effectLst/>
                <a:latin typeface="Arial" panose="020B0604020202020204" pitchFamily="34" charset="0"/>
                <a:ea typeface="Times New Roman" panose="02020603050405020304" pitchFamily="18" charset="0"/>
              </a:rPr>
              <a:t>Parents/community members will receive data reports with recommendations for contaminant removal.</a:t>
            </a:r>
          </a:p>
          <a:p>
            <a:pPr algn="just">
              <a:spcAft>
                <a:spcPts val="100"/>
              </a:spcAft>
              <a:tabLst>
                <a:tab pos="365760" algn="l"/>
              </a:tabLst>
            </a:pPr>
            <a:endParaRPr lang="en-US" b="1" dirty="0">
              <a:effectLst/>
              <a:latin typeface="Arial" panose="020B0604020202020204" pitchFamily="34" charset="0"/>
              <a:ea typeface="Times New Roman" panose="02020603050405020304" pitchFamily="18" charset="0"/>
            </a:endParaRPr>
          </a:p>
          <a:p>
            <a:pPr algn="just">
              <a:spcAft>
                <a:spcPts val="100"/>
              </a:spcAft>
              <a:tabLst>
                <a:tab pos="365760" algn="l"/>
              </a:tabLst>
            </a:pPr>
            <a:r>
              <a:rPr lang="en-US" b="1" dirty="0">
                <a:effectLst/>
                <a:latin typeface="Arial" panose="020B0604020202020204" pitchFamily="34" charset="0"/>
                <a:ea typeface="Times New Roman" panose="02020603050405020304" pitchFamily="18" charset="0"/>
              </a:rPr>
              <a:t>Outcomes</a:t>
            </a:r>
            <a:endParaRPr lang="en-US"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100"/>
              </a:spcAft>
              <a:buFont typeface="Symbol" panose="05050102010706020507" pitchFamily="18" charset="2"/>
              <a:buChar char=""/>
              <a:tabLst>
                <a:tab pos="365760" algn="l"/>
              </a:tabLst>
            </a:pPr>
            <a:r>
              <a:rPr lang="en-US" dirty="0">
                <a:effectLst/>
                <a:latin typeface="Arial" panose="020B0604020202020204" pitchFamily="34" charset="0"/>
                <a:ea typeface="Times New Roman" panose="02020603050405020304" pitchFamily="18" charset="0"/>
              </a:rPr>
              <a:t>Having engaged in the actual work of scientists who address public health issues, students become knowledgeable and experienced in the practice of science</a:t>
            </a:r>
            <a:r>
              <a:rPr lang="en-US" dirty="0">
                <a:latin typeface="Arial" panose="020B0604020202020204" pitchFamily="34" charset="0"/>
                <a:ea typeface="Times New Roman" panose="02020603050405020304" pitchFamily="18" charset="0"/>
              </a:rPr>
              <a:t>. </a:t>
            </a:r>
            <a:endParaRPr lang="en-US" dirty="0">
              <a:effectLst/>
              <a:latin typeface="Arial" panose="020B0604020202020204" pitchFamily="34" charset="0"/>
              <a:ea typeface="Times New Roman" panose="02020603050405020304" pitchFamily="18" charset="0"/>
            </a:endParaRPr>
          </a:p>
          <a:p>
            <a:pPr marL="342900" marR="0" lvl="0" indent="-342900" algn="just">
              <a:spcBef>
                <a:spcPts val="0"/>
              </a:spcBef>
              <a:spcAft>
                <a:spcPts val="100"/>
              </a:spcAft>
              <a:buFont typeface="Symbol" panose="05050102010706020507" pitchFamily="18" charset="2"/>
              <a:buChar char=""/>
              <a:tabLst>
                <a:tab pos="365760" algn="l"/>
              </a:tabLst>
            </a:pPr>
            <a:r>
              <a:rPr lang="en-US" dirty="0">
                <a:latin typeface="Arial" panose="020B0604020202020204" pitchFamily="34" charset="0"/>
                <a:ea typeface="Times New Roman" panose="02020603050405020304" pitchFamily="18" charset="0"/>
              </a:rPr>
              <a:t>By practicing scientific skills, students </a:t>
            </a:r>
            <a:r>
              <a:rPr lang="en-US" dirty="0">
                <a:effectLst/>
                <a:latin typeface="Arial" panose="020B0604020202020204" pitchFamily="34" charset="0"/>
                <a:ea typeface="Times New Roman" panose="02020603050405020304" pitchFamily="18" charset="0"/>
              </a:rPr>
              <a:t>increase their researcher identity, and may be inspired to pursue science or health-related careers.</a:t>
            </a:r>
          </a:p>
          <a:p>
            <a:pPr marL="342900" marR="0" lvl="0" indent="-342900" algn="just">
              <a:spcBef>
                <a:spcPts val="0"/>
              </a:spcBef>
              <a:spcAft>
                <a:spcPts val="100"/>
              </a:spcAft>
              <a:buFont typeface="Symbol" panose="05050102010706020507" pitchFamily="18" charset="2"/>
              <a:buChar char=""/>
              <a:tabLst>
                <a:tab pos="365760" algn="l"/>
              </a:tabLst>
            </a:pPr>
            <a:r>
              <a:rPr lang="en-US" dirty="0">
                <a:latin typeface="Arial" panose="020B0604020202020204" pitchFamily="34" charset="0"/>
                <a:ea typeface="Times New Roman" panose="02020603050405020304" pitchFamily="18" charset="0"/>
              </a:rPr>
              <a:t>Families have knowledge to make informed decisions about their drinking water</a:t>
            </a:r>
            <a:r>
              <a:rPr lang="en-US" dirty="0">
                <a:effectLst/>
                <a:latin typeface="Arial" panose="020B0604020202020204" pitchFamily="34" charset="0"/>
                <a:ea typeface="Times New Roman" panose="02020603050405020304" pitchFamily="18" charset="0"/>
              </a:rPr>
              <a:t> </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68135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1EE5D-87ED-183B-79E6-3B15F3D430A1}"/>
              </a:ext>
            </a:extLst>
          </p:cNvPr>
          <p:cNvSpPr>
            <a:spLocks noGrp="1"/>
          </p:cNvSpPr>
          <p:nvPr>
            <p:ph type="title"/>
          </p:nvPr>
        </p:nvSpPr>
        <p:spPr>
          <a:xfrm>
            <a:off x="311700" y="445025"/>
            <a:ext cx="4387300" cy="572700"/>
          </a:xfrm>
        </p:spPr>
        <p:txBody>
          <a:bodyPr/>
          <a:lstStyle/>
          <a:p>
            <a:r>
              <a:rPr lang="en-US" b="1" dirty="0"/>
              <a:t>For SEPA Schools: </a:t>
            </a:r>
            <a:br>
              <a:rPr lang="en-US" b="1" dirty="0"/>
            </a:br>
            <a:r>
              <a:rPr lang="en-US" b="1" dirty="0"/>
              <a:t>Why sample</a:t>
            </a:r>
            <a:br>
              <a:rPr lang="en-US" b="1" dirty="0"/>
            </a:br>
            <a:r>
              <a:rPr lang="en-US" b="1" dirty="0"/>
              <a:t>public drinking water; isn’t it regulated?</a:t>
            </a:r>
            <a:br>
              <a:rPr lang="en-US" dirty="0"/>
            </a:br>
            <a:br>
              <a:rPr lang="en-US" dirty="0"/>
            </a:br>
            <a:endParaRPr lang="en-US" sz="1600" dirty="0"/>
          </a:p>
        </p:txBody>
      </p:sp>
      <p:pic>
        <p:nvPicPr>
          <p:cNvPr id="4" name="Picture 3" descr="Map&#10;&#10;Description automatically generated">
            <a:extLst>
              <a:ext uri="{FF2B5EF4-FFF2-40B4-BE49-F238E27FC236}">
                <a16:creationId xmlns:a16="http://schemas.microsoft.com/office/drawing/2014/main" id="{DCB2FD4A-FFEE-FC2D-5796-E22C8BAB99A2}"/>
              </a:ext>
            </a:extLst>
          </p:cNvPr>
          <p:cNvPicPr>
            <a:picLocks noChangeAspect="1"/>
          </p:cNvPicPr>
          <p:nvPr/>
        </p:nvPicPr>
        <p:blipFill>
          <a:blip r:embed="rId2"/>
          <a:stretch>
            <a:fillRect/>
          </a:stretch>
        </p:blipFill>
        <p:spPr>
          <a:xfrm>
            <a:off x="4857777" y="0"/>
            <a:ext cx="3974523" cy="5143500"/>
          </a:xfrm>
          <a:prstGeom prst="rect">
            <a:avLst/>
          </a:prstGeom>
        </p:spPr>
      </p:pic>
      <p:sp>
        <p:nvSpPr>
          <p:cNvPr id="5" name="TextBox 4">
            <a:extLst>
              <a:ext uri="{FF2B5EF4-FFF2-40B4-BE49-F238E27FC236}">
                <a16:creationId xmlns:a16="http://schemas.microsoft.com/office/drawing/2014/main" id="{BFF8F6F9-DD07-AE16-D367-FAE999DFB3AF}"/>
              </a:ext>
            </a:extLst>
          </p:cNvPr>
          <p:cNvSpPr txBox="1"/>
          <p:nvPr/>
        </p:nvSpPr>
        <p:spPr>
          <a:xfrm>
            <a:off x="152400" y="4436865"/>
            <a:ext cx="4823910" cy="523220"/>
          </a:xfrm>
          <a:prstGeom prst="rect">
            <a:avLst/>
          </a:prstGeom>
          <a:noFill/>
        </p:spPr>
        <p:txBody>
          <a:bodyPr wrap="square" rtlCol="0">
            <a:spAutoFit/>
          </a:bodyPr>
          <a:lstStyle/>
          <a:p>
            <a:r>
              <a:rPr lang="en-US" sz="1400" dirty="0"/>
              <a:t>Number of children with elevated lead in blood by county in Maine-how much is related to exposure to drinking water? </a:t>
            </a:r>
            <a:endParaRPr lang="en-US" dirty="0"/>
          </a:p>
        </p:txBody>
      </p:sp>
    </p:spTree>
    <p:extLst>
      <p:ext uri="{BB962C8B-B14F-4D97-AF65-F5344CB8AC3E}">
        <p14:creationId xmlns:p14="http://schemas.microsoft.com/office/powerpoint/2010/main" val="1723935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C255E2-CECB-862F-1B2B-DB9DDBD73403}"/>
              </a:ext>
            </a:extLst>
          </p:cNvPr>
          <p:cNvPicPr>
            <a:picLocks noChangeAspect="1"/>
          </p:cNvPicPr>
          <p:nvPr/>
        </p:nvPicPr>
        <p:blipFill>
          <a:blip r:embed="rId3"/>
          <a:stretch>
            <a:fillRect/>
          </a:stretch>
        </p:blipFill>
        <p:spPr>
          <a:xfrm>
            <a:off x="311700" y="-16778"/>
            <a:ext cx="6119106" cy="5143500"/>
          </a:xfrm>
          <a:prstGeom prst="rect">
            <a:avLst/>
          </a:prstGeom>
        </p:spPr>
      </p:pic>
      <p:sp>
        <p:nvSpPr>
          <p:cNvPr id="6" name="TextBox 5">
            <a:extLst>
              <a:ext uri="{FF2B5EF4-FFF2-40B4-BE49-F238E27FC236}">
                <a16:creationId xmlns:a16="http://schemas.microsoft.com/office/drawing/2014/main" id="{A61D8954-BD24-6066-A458-9352EDDDEC2E}"/>
              </a:ext>
            </a:extLst>
          </p:cNvPr>
          <p:cNvSpPr txBox="1"/>
          <p:nvPr/>
        </p:nvSpPr>
        <p:spPr>
          <a:xfrm>
            <a:off x="6459523" y="4572724"/>
            <a:ext cx="2684477" cy="553998"/>
          </a:xfrm>
          <a:prstGeom prst="rect">
            <a:avLst/>
          </a:prstGeom>
          <a:noFill/>
        </p:spPr>
        <p:txBody>
          <a:bodyPr wrap="square" rtlCol="0">
            <a:spAutoFit/>
          </a:bodyPr>
          <a:lstStyle/>
          <a:p>
            <a:r>
              <a:rPr lang="en-US" sz="1000" dirty="0"/>
              <a:t>https://www.epa.gov/sites/default/files/2017-08/documents/epa_lead_in_drinking_water_final_8.21.17.pdf</a:t>
            </a:r>
          </a:p>
        </p:txBody>
      </p:sp>
    </p:spTree>
    <p:extLst>
      <p:ext uri="{BB962C8B-B14F-4D97-AF65-F5344CB8AC3E}">
        <p14:creationId xmlns:p14="http://schemas.microsoft.com/office/powerpoint/2010/main" val="14383256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4C9713-CD4C-4CE6-8A29-E35B80F43152}"/>
              </a:ext>
            </a:extLst>
          </p:cNvPr>
          <p:cNvSpPr txBox="1"/>
          <p:nvPr/>
        </p:nvSpPr>
        <p:spPr>
          <a:xfrm>
            <a:off x="3877733" y="1921933"/>
            <a:ext cx="1159934" cy="524934"/>
          </a:xfrm>
          <a:prstGeom prst="rect">
            <a:avLst/>
          </a:prstGeom>
          <a:solidFill>
            <a:schemeClr val="bg1"/>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E6F6A4BD-65DE-4E14-82AC-8E9FA34E5795}"/>
              </a:ext>
            </a:extLst>
          </p:cNvPr>
          <p:cNvSpPr txBox="1"/>
          <p:nvPr/>
        </p:nvSpPr>
        <p:spPr>
          <a:xfrm>
            <a:off x="3556000" y="4746137"/>
            <a:ext cx="783771" cy="307777"/>
          </a:xfrm>
          <a:prstGeom prst="rect">
            <a:avLst/>
          </a:prstGeom>
          <a:solidFill>
            <a:schemeClr val="bg1"/>
          </a:solidFill>
        </p:spPr>
        <p:txBody>
          <a:bodyPr wrap="square" rtlCol="0">
            <a:spAutoFit/>
          </a:bodyPr>
          <a:lstStyle/>
          <a:p>
            <a:endParaRPr lang="en-US" dirty="0"/>
          </a:p>
        </p:txBody>
      </p:sp>
      <p:sp>
        <p:nvSpPr>
          <p:cNvPr id="13" name="TextBox 12">
            <a:extLst>
              <a:ext uri="{FF2B5EF4-FFF2-40B4-BE49-F238E27FC236}">
                <a16:creationId xmlns:a16="http://schemas.microsoft.com/office/drawing/2014/main" id="{2E6492FD-946C-4172-AF3A-178314FF6E29}"/>
              </a:ext>
            </a:extLst>
          </p:cNvPr>
          <p:cNvSpPr txBox="1"/>
          <p:nvPr/>
        </p:nvSpPr>
        <p:spPr>
          <a:xfrm>
            <a:off x="4893045" y="1143284"/>
            <a:ext cx="1222556" cy="524934"/>
          </a:xfrm>
          <a:prstGeom prst="rect">
            <a:avLst/>
          </a:prstGeom>
          <a:solidFill>
            <a:schemeClr val="bg1"/>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600F2186-E12D-45AE-A113-ACA6CD31A9F0}"/>
              </a:ext>
            </a:extLst>
          </p:cNvPr>
          <p:cNvSpPr>
            <a:spLocks noGrp="1"/>
          </p:cNvSpPr>
          <p:nvPr>
            <p:ph type="title"/>
          </p:nvPr>
        </p:nvSpPr>
        <p:spPr>
          <a:xfrm>
            <a:off x="268448" y="71645"/>
            <a:ext cx="8875552" cy="757796"/>
          </a:xfrm>
        </p:spPr>
        <p:txBody>
          <a:bodyPr/>
          <a:lstStyle/>
          <a:p>
            <a:r>
              <a:rPr lang="en-US" sz="2000" dirty="0">
                <a:solidFill>
                  <a:schemeClr val="bg2"/>
                </a:solidFill>
              </a:rPr>
              <a:t>In our first SEPA project, students discovered issues often associated with public water systems (think Flint, Michigan!)</a:t>
            </a:r>
          </a:p>
        </p:txBody>
      </p:sp>
      <p:pic>
        <p:nvPicPr>
          <p:cNvPr id="16" name="Picture 2" descr="Image result for TUVA LOGO">
            <a:extLst>
              <a:ext uri="{FF2B5EF4-FFF2-40B4-BE49-F238E27FC236}">
                <a16:creationId xmlns:a16="http://schemas.microsoft.com/office/drawing/2014/main" id="{B4EB80C1-1341-45C9-8B0E-30591DB7AE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9012" y="4456749"/>
            <a:ext cx="1265281" cy="5792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mdibl-logo-MASTER.jpg">
            <a:extLst>
              <a:ext uri="{FF2B5EF4-FFF2-40B4-BE49-F238E27FC236}">
                <a16:creationId xmlns:a16="http://schemas.microsoft.com/office/drawing/2014/main" id="{9AEFBECD-D323-432D-B3CD-6B9833D2C7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91" y="4798368"/>
            <a:ext cx="1358010" cy="229530"/>
          </a:xfrm>
          <a:prstGeom prst="rect">
            <a:avLst/>
          </a:prstGeom>
        </p:spPr>
      </p:pic>
      <p:pic>
        <p:nvPicPr>
          <p:cNvPr id="4" name="Picture 3" descr="Chart, scatter chart&#10;&#10;Description automatically generated">
            <a:extLst>
              <a:ext uri="{FF2B5EF4-FFF2-40B4-BE49-F238E27FC236}">
                <a16:creationId xmlns:a16="http://schemas.microsoft.com/office/drawing/2014/main" id="{C9FCB4C7-C026-EB93-E06E-A490BBE56E29}"/>
              </a:ext>
            </a:extLst>
          </p:cNvPr>
          <p:cNvPicPr>
            <a:picLocks noChangeAspect="1"/>
          </p:cNvPicPr>
          <p:nvPr/>
        </p:nvPicPr>
        <p:blipFill>
          <a:blip r:embed="rId5"/>
          <a:stretch>
            <a:fillRect/>
          </a:stretch>
        </p:blipFill>
        <p:spPr>
          <a:xfrm>
            <a:off x="55236" y="829441"/>
            <a:ext cx="8854084" cy="3704260"/>
          </a:xfrm>
          <a:prstGeom prst="rect">
            <a:avLst/>
          </a:prstGeom>
        </p:spPr>
      </p:pic>
    </p:spTree>
    <p:extLst>
      <p:ext uri="{BB962C8B-B14F-4D97-AF65-F5344CB8AC3E}">
        <p14:creationId xmlns:p14="http://schemas.microsoft.com/office/powerpoint/2010/main" val="17056765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540E0B3-13F8-F108-D56C-5AC631FF523D}"/>
              </a:ext>
            </a:extLst>
          </p:cNvPr>
          <p:cNvSpPr txBox="1"/>
          <p:nvPr/>
        </p:nvSpPr>
        <p:spPr>
          <a:xfrm>
            <a:off x="97971" y="451271"/>
            <a:ext cx="8926286" cy="2700739"/>
          </a:xfrm>
          <a:prstGeom prst="rect">
            <a:avLst/>
          </a:prstGeom>
          <a:noFill/>
        </p:spPr>
        <p:txBody>
          <a:bodyPr wrap="square">
            <a:spAutoFit/>
          </a:bodyPr>
          <a:lstStyle/>
          <a:p>
            <a:pPr marL="0" marR="0" algn="just">
              <a:spcBef>
                <a:spcPts val="0"/>
              </a:spcBef>
              <a:spcAft>
                <a:spcPts val="0"/>
              </a:spcAft>
            </a:pPr>
            <a:r>
              <a:rPr lang="en-US" sz="1800" b="1" dirty="0">
                <a:effectLst/>
                <a:latin typeface="Arial" panose="020B0604020202020204" pitchFamily="34" charset="0"/>
                <a:ea typeface="Times New Roman" panose="02020603050405020304" pitchFamily="18" charset="0"/>
              </a:rPr>
              <a:t>Specific Aim #3. Promote intergenerational learning and interest in STEM careers.</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100"/>
              </a:spcAft>
            </a:pPr>
            <a:r>
              <a:rPr lang="en-US" b="1" dirty="0">
                <a:effectLst/>
                <a:latin typeface="Arial" panose="020B0604020202020204" pitchFamily="34" charset="0"/>
                <a:ea typeface="Times New Roman" panose="02020603050405020304" pitchFamily="18" charset="0"/>
              </a:rPr>
              <a:t> </a:t>
            </a:r>
            <a:endParaRPr lang="en-US" dirty="0">
              <a:effectLst/>
              <a:latin typeface="Times New Roman" panose="02020603050405020304" pitchFamily="18" charset="0"/>
              <a:ea typeface="Times New Roman" panose="02020603050405020304" pitchFamily="18" charset="0"/>
            </a:endParaRPr>
          </a:p>
          <a:p>
            <a:pPr marL="0" marR="0" algn="just">
              <a:spcBef>
                <a:spcPts val="0"/>
              </a:spcBef>
              <a:spcAft>
                <a:spcPts val="100"/>
              </a:spcAft>
            </a:pPr>
            <a:r>
              <a:rPr lang="en-US" b="1" dirty="0">
                <a:effectLst/>
                <a:latin typeface="Arial" panose="020B0604020202020204" pitchFamily="34" charset="0"/>
                <a:ea typeface="Times New Roman" panose="02020603050405020304" pitchFamily="18" charset="0"/>
              </a:rPr>
              <a:t>Objectives </a:t>
            </a:r>
          </a:p>
          <a:p>
            <a:pPr marL="285750" marR="0" indent="-285750" algn="just">
              <a:spcBef>
                <a:spcPts val="0"/>
              </a:spcBef>
              <a:spcAft>
                <a:spcPts val="10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rPr>
              <a:t>Create a take-home kit, </a:t>
            </a:r>
            <a:r>
              <a:rPr lang="en-US" dirty="0">
                <a:latin typeface="Arial" panose="020B0604020202020204" pitchFamily="34" charset="0"/>
                <a:ea typeface="Times New Roman" panose="02020603050405020304" pitchFamily="18" charset="0"/>
              </a:rPr>
              <a:t>activity, or “conversation prompt” </a:t>
            </a:r>
            <a:r>
              <a:rPr lang="en-US" dirty="0">
                <a:effectLst/>
                <a:latin typeface="Arial" panose="020B0604020202020204" pitchFamily="34" charset="0"/>
                <a:ea typeface="Times New Roman" panose="02020603050405020304" pitchFamily="18" charset="0"/>
              </a:rPr>
              <a:t>aimed at increasing parent-child interaction around drinking water issues that build on student knowledge and experience at school. </a:t>
            </a:r>
            <a:endParaRPr lang="en-US" dirty="0">
              <a:effectLst/>
              <a:latin typeface="Times New Roman" panose="02020603050405020304" pitchFamily="18" charset="0"/>
              <a:ea typeface="Times New Roman" panose="02020603050405020304" pitchFamily="18" charset="0"/>
            </a:endParaRPr>
          </a:p>
          <a:p>
            <a:pPr marR="0" lvl="0" algn="just">
              <a:spcBef>
                <a:spcPts val="0"/>
              </a:spcBef>
              <a:spcAft>
                <a:spcPts val="240"/>
              </a:spcAft>
              <a:tabLst>
                <a:tab pos="365760" algn="l"/>
              </a:tabLst>
            </a:pPr>
            <a:endParaRPr lang="en-US" dirty="0">
              <a:latin typeface="Arial" panose="020B0604020202020204" pitchFamily="34" charset="0"/>
              <a:ea typeface="Times New Roman" panose="02020603050405020304" pitchFamily="18" charset="0"/>
            </a:endParaRPr>
          </a:p>
          <a:p>
            <a:pPr marR="0" lvl="0" algn="just">
              <a:spcBef>
                <a:spcPts val="0"/>
              </a:spcBef>
              <a:spcAft>
                <a:spcPts val="240"/>
              </a:spcAft>
              <a:tabLst>
                <a:tab pos="365760" algn="l"/>
              </a:tabLst>
            </a:pPr>
            <a:r>
              <a:rPr lang="en-US" b="1" dirty="0">
                <a:effectLst/>
                <a:latin typeface="Arial" panose="020B0604020202020204" pitchFamily="34" charset="0"/>
                <a:ea typeface="Times New Roman" panose="02020603050405020304" pitchFamily="18" charset="0"/>
              </a:rPr>
              <a:t>Outcomes</a:t>
            </a:r>
          </a:p>
          <a:p>
            <a:pPr marR="0" lvl="0" algn="just">
              <a:spcBef>
                <a:spcPts val="0"/>
              </a:spcBef>
              <a:spcAft>
                <a:spcPts val="240"/>
              </a:spcAft>
              <a:tabLst>
                <a:tab pos="365760" algn="l"/>
              </a:tabLst>
            </a:pPr>
            <a:endParaRPr lang="en-US"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240"/>
              </a:spcAft>
              <a:buFont typeface="Symbol" panose="05050102010706020507" pitchFamily="18" charset="2"/>
              <a:buChar char=""/>
              <a:tabLst>
                <a:tab pos="365760" algn="l"/>
              </a:tabLst>
            </a:pPr>
            <a:r>
              <a:rPr lang="en-US" dirty="0">
                <a:effectLst/>
                <a:latin typeface="Arial" panose="020B0604020202020204" pitchFamily="34" charset="0"/>
                <a:ea typeface="Times New Roman" panose="02020603050405020304" pitchFamily="18" charset="0"/>
              </a:rPr>
              <a:t>Parents may be more likely to take action to address drinking water issues in their home with increased interaction with their child on the topic of drinking water quality. </a:t>
            </a:r>
          </a:p>
        </p:txBody>
      </p:sp>
    </p:spTree>
    <p:extLst>
      <p:ext uri="{BB962C8B-B14F-4D97-AF65-F5344CB8AC3E}">
        <p14:creationId xmlns:p14="http://schemas.microsoft.com/office/powerpoint/2010/main" val="2950469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5577D-36FE-93E4-F6FE-4F2BBA3FCB85}"/>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F982E738-1757-81DA-1BC8-B7613F2E74DE}"/>
              </a:ext>
            </a:extLst>
          </p:cNvPr>
          <p:cNvSpPr txBox="1"/>
          <p:nvPr/>
        </p:nvSpPr>
        <p:spPr>
          <a:xfrm>
            <a:off x="0" y="-18795"/>
            <a:ext cx="9144000" cy="5143500"/>
          </a:xfrm>
          <a:prstGeom prst="rect">
            <a:avLst/>
          </a:prstGeom>
          <a:solidFill>
            <a:srgbClr val="0097A7"/>
          </a:solidFill>
        </p:spPr>
        <p:txBody>
          <a:bodyPr wrap="square" rtlCol="0">
            <a:spAutoFit/>
          </a:bodyPr>
          <a:lstStyle/>
          <a:p>
            <a:endParaRPr lang="en-US" dirty="0"/>
          </a:p>
        </p:txBody>
      </p:sp>
      <p:grpSp>
        <p:nvGrpSpPr>
          <p:cNvPr id="6" name="Group 5">
            <a:extLst>
              <a:ext uri="{FF2B5EF4-FFF2-40B4-BE49-F238E27FC236}">
                <a16:creationId xmlns:a16="http://schemas.microsoft.com/office/drawing/2014/main" id="{68458317-6D7A-DE42-50D0-384E205B3F5B}"/>
              </a:ext>
            </a:extLst>
          </p:cNvPr>
          <p:cNvGrpSpPr/>
          <p:nvPr/>
        </p:nvGrpSpPr>
        <p:grpSpPr>
          <a:xfrm>
            <a:off x="671043" y="344905"/>
            <a:ext cx="8038518" cy="4523873"/>
            <a:chOff x="671043" y="344905"/>
            <a:chExt cx="8038518" cy="4523873"/>
          </a:xfrm>
        </p:grpSpPr>
        <p:pic>
          <p:nvPicPr>
            <p:cNvPr id="3" name="Picture 2">
              <a:extLst>
                <a:ext uri="{FF2B5EF4-FFF2-40B4-BE49-F238E27FC236}">
                  <a16:creationId xmlns:a16="http://schemas.microsoft.com/office/drawing/2014/main" id="{637BB833-746F-6ED2-8630-3948DAE1EC70}"/>
                </a:ext>
              </a:extLst>
            </p:cNvPr>
            <p:cNvPicPr>
              <a:picLocks noChangeAspect="1"/>
            </p:cNvPicPr>
            <p:nvPr/>
          </p:nvPicPr>
          <p:blipFill>
            <a:blip r:embed="rId3"/>
            <a:srcRect t="24575" r="16938" b="-1838"/>
            <a:stretch>
              <a:fillRect/>
            </a:stretch>
          </p:blipFill>
          <p:spPr>
            <a:xfrm>
              <a:off x="671043" y="344905"/>
              <a:ext cx="8038518" cy="4523873"/>
            </a:xfrm>
            <a:prstGeom prst="rect">
              <a:avLst/>
            </a:prstGeom>
          </p:spPr>
        </p:pic>
        <p:pic>
          <p:nvPicPr>
            <p:cNvPr id="5" name="Picture 4" descr="mdibl-logo-MASTER.jpg">
              <a:extLst>
                <a:ext uri="{FF2B5EF4-FFF2-40B4-BE49-F238E27FC236}">
                  <a16:creationId xmlns:a16="http://schemas.microsoft.com/office/drawing/2014/main" id="{6F6E54AB-1010-D03D-10A5-70ACB54DFF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0180" y="4130095"/>
              <a:ext cx="1683904" cy="304053"/>
            </a:xfrm>
            <a:prstGeom prst="rect">
              <a:avLst/>
            </a:prstGeom>
          </p:spPr>
        </p:pic>
      </p:grpSp>
    </p:spTree>
    <p:extLst>
      <p:ext uri="{BB962C8B-B14F-4D97-AF65-F5344CB8AC3E}">
        <p14:creationId xmlns:p14="http://schemas.microsoft.com/office/powerpoint/2010/main" val="1198720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68F9F-C777-87D3-0494-0C4B9D9030C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0012561-88AB-4CB7-1E9B-86F661A54786}"/>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8F4F8756-B37C-5F6E-57E6-55034D3DF056}"/>
              </a:ext>
            </a:extLst>
          </p:cNvPr>
          <p:cNvPicPr>
            <a:picLocks noChangeAspect="1"/>
          </p:cNvPicPr>
          <p:nvPr/>
        </p:nvPicPr>
        <p:blipFill>
          <a:blip r:embed="rId2"/>
          <a:stretch>
            <a:fillRect/>
          </a:stretch>
        </p:blipFill>
        <p:spPr>
          <a:xfrm>
            <a:off x="0" y="252667"/>
            <a:ext cx="9144000" cy="4638165"/>
          </a:xfrm>
          <a:prstGeom prst="rect">
            <a:avLst/>
          </a:prstGeom>
        </p:spPr>
      </p:pic>
    </p:spTree>
    <p:extLst>
      <p:ext uri="{BB962C8B-B14F-4D97-AF65-F5344CB8AC3E}">
        <p14:creationId xmlns:p14="http://schemas.microsoft.com/office/powerpoint/2010/main" val="28162332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ogo with a tower and letters&#10;&#10;Description automatically generated">
            <a:extLst>
              <a:ext uri="{FF2B5EF4-FFF2-40B4-BE49-F238E27FC236}">
                <a16:creationId xmlns:a16="http://schemas.microsoft.com/office/drawing/2014/main" id="{541F3464-ED1C-D044-48A0-E5ACAC7E1A15}"/>
              </a:ext>
            </a:extLst>
          </p:cNvPr>
          <p:cNvPicPr>
            <a:picLocks noChangeAspect="1"/>
          </p:cNvPicPr>
          <p:nvPr/>
        </p:nvPicPr>
        <p:blipFill>
          <a:blip r:embed="rId3"/>
          <a:stretch>
            <a:fillRect/>
          </a:stretch>
        </p:blipFill>
        <p:spPr>
          <a:xfrm>
            <a:off x="201393" y="103953"/>
            <a:ext cx="2640268" cy="1068561"/>
          </a:xfrm>
          <a:prstGeom prst="rect">
            <a:avLst/>
          </a:prstGeom>
        </p:spPr>
      </p:pic>
      <p:sp>
        <p:nvSpPr>
          <p:cNvPr id="3" name="TextBox 2">
            <a:extLst>
              <a:ext uri="{FF2B5EF4-FFF2-40B4-BE49-F238E27FC236}">
                <a16:creationId xmlns:a16="http://schemas.microsoft.com/office/drawing/2014/main" id="{C0ECF84B-10C6-1938-958B-AFDA1C42F456}"/>
              </a:ext>
            </a:extLst>
          </p:cNvPr>
          <p:cNvSpPr txBox="1"/>
          <p:nvPr/>
        </p:nvSpPr>
        <p:spPr>
          <a:xfrm>
            <a:off x="3271706" y="234892"/>
            <a:ext cx="4815281" cy="707886"/>
          </a:xfrm>
          <a:prstGeom prst="rect">
            <a:avLst/>
          </a:prstGeom>
          <a:noFill/>
        </p:spPr>
        <p:txBody>
          <a:bodyPr wrap="square" rtlCol="0">
            <a:spAutoFit/>
          </a:bodyPr>
          <a:lstStyle/>
          <a:p>
            <a:r>
              <a:rPr lang="en-US" sz="2000" dirty="0"/>
              <a:t>Moodle Activities and Teacher Training Workshop</a:t>
            </a:r>
          </a:p>
        </p:txBody>
      </p:sp>
      <p:pic>
        <p:nvPicPr>
          <p:cNvPr id="11" name="Picture 10">
            <a:extLst>
              <a:ext uri="{FF2B5EF4-FFF2-40B4-BE49-F238E27FC236}">
                <a16:creationId xmlns:a16="http://schemas.microsoft.com/office/drawing/2014/main" id="{49356BD7-995F-F93A-DCCD-97EA34AE31DD}"/>
              </a:ext>
            </a:extLst>
          </p:cNvPr>
          <p:cNvPicPr>
            <a:picLocks noChangeAspect="1"/>
          </p:cNvPicPr>
          <p:nvPr/>
        </p:nvPicPr>
        <p:blipFill>
          <a:blip r:embed="rId4"/>
          <a:stretch>
            <a:fillRect/>
          </a:stretch>
        </p:blipFill>
        <p:spPr>
          <a:xfrm>
            <a:off x="284762" y="942778"/>
            <a:ext cx="3589406" cy="4101264"/>
          </a:xfrm>
          <a:prstGeom prst="rect">
            <a:avLst/>
          </a:prstGeom>
        </p:spPr>
      </p:pic>
      <p:pic>
        <p:nvPicPr>
          <p:cNvPr id="13" name="Picture 12">
            <a:extLst>
              <a:ext uri="{FF2B5EF4-FFF2-40B4-BE49-F238E27FC236}">
                <a16:creationId xmlns:a16="http://schemas.microsoft.com/office/drawing/2014/main" id="{459F429A-DFB7-28CB-639A-DD702DEC0D03}"/>
              </a:ext>
            </a:extLst>
          </p:cNvPr>
          <p:cNvPicPr>
            <a:picLocks noChangeAspect="1"/>
          </p:cNvPicPr>
          <p:nvPr/>
        </p:nvPicPr>
        <p:blipFill>
          <a:blip r:embed="rId5"/>
          <a:stretch>
            <a:fillRect/>
          </a:stretch>
        </p:blipFill>
        <p:spPr>
          <a:xfrm>
            <a:off x="4330176" y="1042236"/>
            <a:ext cx="3589406" cy="4038862"/>
          </a:xfrm>
          <a:prstGeom prst="rect">
            <a:avLst/>
          </a:prstGeom>
        </p:spPr>
      </p:pic>
    </p:spTree>
    <p:extLst>
      <p:ext uri="{BB962C8B-B14F-4D97-AF65-F5344CB8AC3E}">
        <p14:creationId xmlns:p14="http://schemas.microsoft.com/office/powerpoint/2010/main" val="4014570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59AD2-D6ED-1A41-93C3-10F276A9A17A}"/>
              </a:ext>
            </a:extLst>
          </p:cNvPr>
          <p:cNvSpPr>
            <a:spLocks noGrp="1"/>
          </p:cNvSpPr>
          <p:nvPr>
            <p:ph type="title"/>
          </p:nvPr>
        </p:nvSpPr>
        <p:spPr>
          <a:xfrm>
            <a:off x="289665" y="55003"/>
            <a:ext cx="3404212" cy="572700"/>
          </a:xfrm>
        </p:spPr>
        <p:txBody>
          <a:bodyPr/>
          <a:lstStyle/>
          <a:p>
            <a:r>
              <a:rPr lang="en-US" dirty="0"/>
              <a:t>SEPA Team</a:t>
            </a:r>
          </a:p>
        </p:txBody>
      </p:sp>
      <p:sp>
        <p:nvSpPr>
          <p:cNvPr id="5" name="TextBox 4">
            <a:extLst>
              <a:ext uri="{FF2B5EF4-FFF2-40B4-BE49-F238E27FC236}">
                <a16:creationId xmlns:a16="http://schemas.microsoft.com/office/drawing/2014/main" id="{1C3089CC-2A62-AC42-8878-91A0601F2DAF}"/>
              </a:ext>
            </a:extLst>
          </p:cNvPr>
          <p:cNvSpPr txBox="1"/>
          <p:nvPr/>
        </p:nvSpPr>
        <p:spPr>
          <a:xfrm>
            <a:off x="289665" y="725308"/>
            <a:ext cx="3404212" cy="307777"/>
          </a:xfrm>
          <a:prstGeom prst="rect">
            <a:avLst/>
          </a:prstGeom>
          <a:solidFill>
            <a:schemeClr val="accent5"/>
          </a:solidFill>
        </p:spPr>
        <p:txBody>
          <a:bodyPr wrap="square" rtlCol="0">
            <a:spAutoFit/>
          </a:bodyPr>
          <a:lstStyle/>
          <a:p>
            <a:r>
              <a:rPr lang="en-US" b="1" dirty="0">
                <a:solidFill>
                  <a:schemeClr val="bg1"/>
                </a:solidFill>
              </a:rPr>
              <a:t>Leadership</a:t>
            </a:r>
          </a:p>
        </p:txBody>
      </p:sp>
      <p:sp>
        <p:nvSpPr>
          <p:cNvPr id="6" name="TextBox 5">
            <a:extLst>
              <a:ext uri="{FF2B5EF4-FFF2-40B4-BE49-F238E27FC236}">
                <a16:creationId xmlns:a16="http://schemas.microsoft.com/office/drawing/2014/main" id="{7B28FFC4-1825-854D-A0F9-E40E33CB6F07}"/>
              </a:ext>
            </a:extLst>
          </p:cNvPr>
          <p:cNvSpPr txBox="1"/>
          <p:nvPr/>
        </p:nvSpPr>
        <p:spPr>
          <a:xfrm>
            <a:off x="289665" y="2268420"/>
            <a:ext cx="3404212" cy="307777"/>
          </a:xfrm>
          <a:prstGeom prst="rect">
            <a:avLst/>
          </a:prstGeom>
          <a:solidFill>
            <a:schemeClr val="accent5"/>
          </a:solidFill>
        </p:spPr>
        <p:txBody>
          <a:bodyPr wrap="square" rtlCol="0">
            <a:spAutoFit/>
          </a:bodyPr>
          <a:lstStyle/>
          <a:p>
            <a:r>
              <a:rPr lang="en-US" b="1" dirty="0">
                <a:solidFill>
                  <a:schemeClr val="bg1"/>
                </a:solidFill>
              </a:rPr>
              <a:t>Coordinators</a:t>
            </a:r>
          </a:p>
        </p:txBody>
      </p:sp>
      <p:sp>
        <p:nvSpPr>
          <p:cNvPr id="8" name="TextBox 7">
            <a:extLst>
              <a:ext uri="{FF2B5EF4-FFF2-40B4-BE49-F238E27FC236}">
                <a16:creationId xmlns:a16="http://schemas.microsoft.com/office/drawing/2014/main" id="{8EFCA1AB-3903-6D49-BACA-C91728F89BAF}"/>
              </a:ext>
            </a:extLst>
          </p:cNvPr>
          <p:cNvSpPr txBox="1"/>
          <p:nvPr/>
        </p:nvSpPr>
        <p:spPr>
          <a:xfrm>
            <a:off x="4634876" y="258975"/>
            <a:ext cx="3823322" cy="307777"/>
          </a:xfrm>
          <a:prstGeom prst="rect">
            <a:avLst/>
          </a:prstGeom>
          <a:solidFill>
            <a:schemeClr val="accent5"/>
          </a:solidFill>
        </p:spPr>
        <p:txBody>
          <a:bodyPr wrap="square" rtlCol="0">
            <a:spAutoFit/>
          </a:bodyPr>
          <a:lstStyle/>
          <a:p>
            <a:r>
              <a:rPr lang="en-US" b="1" dirty="0">
                <a:solidFill>
                  <a:schemeClr val="bg1"/>
                </a:solidFill>
              </a:rPr>
              <a:t>Data Literacy Consultant</a:t>
            </a:r>
          </a:p>
        </p:txBody>
      </p:sp>
      <p:sp>
        <p:nvSpPr>
          <p:cNvPr id="9" name="TextBox 8">
            <a:extLst>
              <a:ext uri="{FF2B5EF4-FFF2-40B4-BE49-F238E27FC236}">
                <a16:creationId xmlns:a16="http://schemas.microsoft.com/office/drawing/2014/main" id="{F0E43CA8-97A2-2A48-83B9-74ADD615B180}"/>
              </a:ext>
            </a:extLst>
          </p:cNvPr>
          <p:cNvSpPr txBox="1"/>
          <p:nvPr/>
        </p:nvSpPr>
        <p:spPr>
          <a:xfrm>
            <a:off x="4634878" y="1249361"/>
            <a:ext cx="3823323" cy="307777"/>
          </a:xfrm>
          <a:prstGeom prst="rect">
            <a:avLst/>
          </a:prstGeom>
          <a:solidFill>
            <a:schemeClr val="accent5"/>
          </a:solidFill>
        </p:spPr>
        <p:txBody>
          <a:bodyPr wrap="square" rtlCol="0">
            <a:spAutoFit/>
          </a:bodyPr>
          <a:lstStyle/>
          <a:p>
            <a:r>
              <a:rPr lang="en-US" b="1" dirty="0">
                <a:solidFill>
                  <a:schemeClr val="bg1"/>
                </a:solidFill>
              </a:rPr>
              <a:t>Evaluators</a:t>
            </a:r>
          </a:p>
        </p:txBody>
      </p:sp>
      <p:sp>
        <p:nvSpPr>
          <p:cNvPr id="10" name="TextBox 9">
            <a:extLst>
              <a:ext uri="{FF2B5EF4-FFF2-40B4-BE49-F238E27FC236}">
                <a16:creationId xmlns:a16="http://schemas.microsoft.com/office/drawing/2014/main" id="{462F2511-66E1-6742-849E-56E68B2A9A87}"/>
              </a:ext>
            </a:extLst>
          </p:cNvPr>
          <p:cNvSpPr txBox="1"/>
          <p:nvPr/>
        </p:nvSpPr>
        <p:spPr>
          <a:xfrm>
            <a:off x="289665" y="1069907"/>
            <a:ext cx="3404212" cy="954107"/>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2"/>
                </a:solidFill>
              </a:rPr>
              <a:t>Jane Disney, Ph.D., MDI Biological Laboratory</a:t>
            </a:r>
          </a:p>
          <a:p>
            <a:pPr marL="285750" indent="-285750">
              <a:buFont typeface="Arial" panose="020B0604020202020204" pitchFamily="34" charset="0"/>
              <a:buChar char="•"/>
            </a:pPr>
            <a:r>
              <a:rPr lang="en-US" dirty="0">
                <a:solidFill>
                  <a:schemeClr val="bg2"/>
                </a:solidFill>
              </a:rPr>
              <a:t>Brian Jackson, Ph.D., Dartmouth College</a:t>
            </a:r>
          </a:p>
        </p:txBody>
      </p:sp>
      <p:sp>
        <p:nvSpPr>
          <p:cNvPr id="11" name="TextBox 10">
            <a:extLst>
              <a:ext uri="{FF2B5EF4-FFF2-40B4-BE49-F238E27FC236}">
                <a16:creationId xmlns:a16="http://schemas.microsoft.com/office/drawing/2014/main" id="{A52865ED-4592-964A-B926-4F62025AB78C}"/>
              </a:ext>
            </a:extLst>
          </p:cNvPr>
          <p:cNvSpPr txBox="1"/>
          <p:nvPr/>
        </p:nvSpPr>
        <p:spPr>
          <a:xfrm>
            <a:off x="289665" y="2774791"/>
            <a:ext cx="3621936" cy="116955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2"/>
                </a:solidFill>
              </a:rPr>
              <a:t>Ramsey Steiner: Trace Element Analysis Core</a:t>
            </a:r>
          </a:p>
          <a:p>
            <a:pPr marL="285750" indent="-285750">
              <a:buFont typeface="Arial" panose="020B0604020202020204" pitchFamily="34" charset="0"/>
              <a:buChar char="•"/>
            </a:pPr>
            <a:r>
              <a:rPr lang="en-US" dirty="0">
                <a:solidFill>
                  <a:schemeClr val="bg2"/>
                </a:solidFill>
              </a:rPr>
              <a:t>Caitlin Oliver-Olsen MDI Biological Laboratory</a:t>
            </a:r>
          </a:p>
          <a:p>
            <a:pPr marL="285750" indent="-285750">
              <a:buFont typeface="Arial" panose="020B0604020202020204" pitchFamily="34" charset="0"/>
              <a:buChar char="•"/>
            </a:pPr>
            <a:endParaRPr lang="en-US" dirty="0">
              <a:solidFill>
                <a:schemeClr val="bg2"/>
              </a:solidFill>
            </a:endParaRPr>
          </a:p>
        </p:txBody>
      </p:sp>
      <p:sp>
        <p:nvSpPr>
          <p:cNvPr id="12" name="TextBox 11">
            <a:extLst>
              <a:ext uri="{FF2B5EF4-FFF2-40B4-BE49-F238E27FC236}">
                <a16:creationId xmlns:a16="http://schemas.microsoft.com/office/drawing/2014/main" id="{98F5DE57-667B-484D-8469-62C28B7DBF9D}"/>
              </a:ext>
            </a:extLst>
          </p:cNvPr>
          <p:cNvSpPr txBox="1"/>
          <p:nvPr/>
        </p:nvSpPr>
        <p:spPr>
          <a:xfrm>
            <a:off x="4634875" y="3164003"/>
            <a:ext cx="3404212" cy="523220"/>
          </a:xfrm>
          <a:prstGeom prst="rect">
            <a:avLst/>
          </a:prstGeom>
          <a:noFill/>
        </p:spPr>
        <p:txBody>
          <a:bodyPr wrap="square" rtlCol="0">
            <a:spAutoFit/>
          </a:bodyPr>
          <a:lstStyle/>
          <a:p>
            <a:pPr marL="285750" indent="-285750">
              <a:buFont typeface="Arial" panose="020B0604020202020204" pitchFamily="34" charset="0"/>
              <a:buChar char="•"/>
            </a:pPr>
            <a:r>
              <a:rPr lang="en-US" dirty="0" err="1">
                <a:solidFill>
                  <a:schemeClr val="bg2"/>
                </a:solidFill>
              </a:rPr>
              <a:t>Cait</a:t>
            </a:r>
            <a:r>
              <a:rPr lang="en-US" dirty="0">
                <a:solidFill>
                  <a:schemeClr val="bg2"/>
                </a:solidFill>
              </a:rPr>
              <a:t> Bailey, MDI Biological Laboratory</a:t>
            </a:r>
          </a:p>
        </p:txBody>
      </p:sp>
      <p:sp>
        <p:nvSpPr>
          <p:cNvPr id="13" name="TextBox 12">
            <a:extLst>
              <a:ext uri="{FF2B5EF4-FFF2-40B4-BE49-F238E27FC236}">
                <a16:creationId xmlns:a16="http://schemas.microsoft.com/office/drawing/2014/main" id="{6360697F-87DA-A749-8CC1-35BED8032638}"/>
              </a:ext>
            </a:extLst>
          </p:cNvPr>
          <p:cNvSpPr txBox="1"/>
          <p:nvPr/>
        </p:nvSpPr>
        <p:spPr>
          <a:xfrm>
            <a:off x="4634875" y="625145"/>
            <a:ext cx="3586257" cy="52322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2"/>
                </a:solidFill>
              </a:rPr>
              <a:t>Jocelyn Foran, Science Education Specialist at Tuva</a:t>
            </a:r>
          </a:p>
        </p:txBody>
      </p:sp>
      <p:sp>
        <p:nvSpPr>
          <p:cNvPr id="14" name="TextBox 13">
            <a:extLst>
              <a:ext uri="{FF2B5EF4-FFF2-40B4-BE49-F238E27FC236}">
                <a16:creationId xmlns:a16="http://schemas.microsoft.com/office/drawing/2014/main" id="{B0BB1FF3-3CEB-2D4C-9B48-FE4D8BAA2217}"/>
              </a:ext>
            </a:extLst>
          </p:cNvPr>
          <p:cNvSpPr txBox="1"/>
          <p:nvPr/>
        </p:nvSpPr>
        <p:spPr>
          <a:xfrm>
            <a:off x="4634877" y="1557138"/>
            <a:ext cx="3823324" cy="73866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2"/>
                </a:solidFill>
              </a:rPr>
              <a:t>Karen </a:t>
            </a:r>
            <a:r>
              <a:rPr lang="en-US" dirty="0" err="1">
                <a:solidFill>
                  <a:schemeClr val="bg2"/>
                </a:solidFill>
              </a:rPr>
              <a:t>Bieluch</a:t>
            </a:r>
            <a:r>
              <a:rPr lang="en-US" dirty="0">
                <a:solidFill>
                  <a:schemeClr val="bg2"/>
                </a:solidFill>
              </a:rPr>
              <a:t>, Ph.D., Dartmouth College</a:t>
            </a:r>
          </a:p>
          <a:p>
            <a:pPr marL="285750" indent="-285750">
              <a:buFont typeface="Arial" panose="020B0604020202020204" pitchFamily="34" charset="0"/>
              <a:buChar char="•"/>
            </a:pPr>
            <a:r>
              <a:rPr lang="en-US" dirty="0">
                <a:solidFill>
                  <a:schemeClr val="bg2"/>
                </a:solidFill>
              </a:rPr>
              <a:t>Bill </a:t>
            </a:r>
            <a:r>
              <a:rPr lang="en-US" dirty="0" err="1">
                <a:solidFill>
                  <a:schemeClr val="bg2"/>
                </a:solidFill>
              </a:rPr>
              <a:t>Zoellick</a:t>
            </a:r>
            <a:r>
              <a:rPr lang="en-US" dirty="0">
                <a:solidFill>
                  <a:schemeClr val="bg2"/>
                </a:solidFill>
              </a:rPr>
              <a:t>, </a:t>
            </a:r>
            <a:r>
              <a:rPr lang="en-US" dirty="0" err="1">
                <a:solidFill>
                  <a:schemeClr val="bg2"/>
                </a:solidFill>
              </a:rPr>
              <a:t>Schoodic</a:t>
            </a:r>
            <a:r>
              <a:rPr lang="en-US" dirty="0">
                <a:solidFill>
                  <a:schemeClr val="bg2"/>
                </a:solidFill>
              </a:rPr>
              <a:t> Institute</a:t>
            </a:r>
          </a:p>
          <a:p>
            <a:pPr marL="285750" indent="-285750">
              <a:buFont typeface="Arial" panose="020B0604020202020204" pitchFamily="34" charset="0"/>
              <a:buChar char="•"/>
            </a:pPr>
            <a:r>
              <a:rPr lang="en-US" dirty="0">
                <a:solidFill>
                  <a:schemeClr val="bg2"/>
                </a:solidFill>
              </a:rPr>
              <a:t>Christine Smith, MDI Biological Laboratory</a:t>
            </a:r>
          </a:p>
        </p:txBody>
      </p:sp>
      <p:pic>
        <p:nvPicPr>
          <p:cNvPr id="19" name="Picture 18" descr="mdibl-logo-MASTER.jpg">
            <a:extLst>
              <a:ext uri="{FF2B5EF4-FFF2-40B4-BE49-F238E27FC236}">
                <a16:creationId xmlns:a16="http://schemas.microsoft.com/office/drawing/2014/main" id="{E202A648-6CDB-44A6-1247-EDF09BA9AF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91" y="4895175"/>
            <a:ext cx="1358010" cy="229530"/>
          </a:xfrm>
          <a:prstGeom prst="rect">
            <a:avLst/>
          </a:prstGeom>
        </p:spPr>
      </p:pic>
      <p:sp>
        <p:nvSpPr>
          <p:cNvPr id="20" name="TextBox 19">
            <a:extLst>
              <a:ext uri="{FF2B5EF4-FFF2-40B4-BE49-F238E27FC236}">
                <a16:creationId xmlns:a16="http://schemas.microsoft.com/office/drawing/2014/main" id="{1A3E9456-8260-B58D-E2BC-91E932F4BA4F}"/>
              </a:ext>
            </a:extLst>
          </p:cNvPr>
          <p:cNvSpPr txBox="1"/>
          <p:nvPr/>
        </p:nvSpPr>
        <p:spPr>
          <a:xfrm>
            <a:off x="4634878" y="2576014"/>
            <a:ext cx="3404212" cy="307777"/>
          </a:xfrm>
          <a:prstGeom prst="rect">
            <a:avLst/>
          </a:prstGeom>
          <a:solidFill>
            <a:schemeClr val="accent5"/>
          </a:solidFill>
        </p:spPr>
        <p:txBody>
          <a:bodyPr wrap="square" rtlCol="0">
            <a:spAutoFit/>
          </a:bodyPr>
          <a:lstStyle/>
          <a:p>
            <a:r>
              <a:rPr lang="en-US" b="1" dirty="0">
                <a:solidFill>
                  <a:schemeClr val="bg1"/>
                </a:solidFill>
              </a:rPr>
              <a:t>Systems Developer-Anecdata</a:t>
            </a:r>
          </a:p>
        </p:txBody>
      </p:sp>
    </p:spTree>
    <p:extLst>
      <p:ext uri="{BB962C8B-B14F-4D97-AF65-F5344CB8AC3E}">
        <p14:creationId xmlns:p14="http://schemas.microsoft.com/office/powerpoint/2010/main" val="1163270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3"/>
          <p:cNvSpPr/>
          <p:nvPr/>
        </p:nvSpPr>
        <p:spPr>
          <a:xfrm>
            <a:off x="0" y="750"/>
            <a:ext cx="9177000" cy="5143500"/>
          </a:xfrm>
          <a:prstGeom prst="rect">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3"/>
          <p:cNvSpPr txBox="1">
            <a:spLocks noGrp="1"/>
          </p:cNvSpPr>
          <p:nvPr>
            <p:ph type="title"/>
          </p:nvPr>
        </p:nvSpPr>
        <p:spPr>
          <a:xfrm>
            <a:off x="45924" y="251225"/>
            <a:ext cx="9177000" cy="572700"/>
          </a:xfrm>
          <a:prstGeom prst="rect">
            <a:avLst/>
          </a:prstGeom>
          <a:solidFill>
            <a:srgbClr val="FFFFFF"/>
          </a:solidFill>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t>  Data Management in Anecdata</a:t>
            </a:r>
            <a:endParaRPr sz="3000" b="1" dirty="0"/>
          </a:p>
        </p:txBody>
      </p:sp>
      <p:sp>
        <p:nvSpPr>
          <p:cNvPr id="2" name="Oval 1">
            <a:extLst>
              <a:ext uri="{FF2B5EF4-FFF2-40B4-BE49-F238E27FC236}">
                <a16:creationId xmlns:a16="http://schemas.microsoft.com/office/drawing/2014/main" id="{6B2B4400-B641-6A42-5DC2-F03F1D067B85}"/>
              </a:ext>
            </a:extLst>
          </p:cNvPr>
          <p:cNvSpPr/>
          <p:nvPr/>
        </p:nvSpPr>
        <p:spPr>
          <a:xfrm>
            <a:off x="3109059" y="2415895"/>
            <a:ext cx="2463502" cy="8976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7BFBF0C-6292-5DFA-9966-5487C76A59AA}"/>
              </a:ext>
            </a:extLst>
          </p:cNvPr>
          <p:cNvPicPr>
            <a:picLocks noChangeAspect="1"/>
          </p:cNvPicPr>
          <p:nvPr/>
        </p:nvPicPr>
        <p:blipFill>
          <a:blip r:embed="rId3"/>
          <a:stretch>
            <a:fillRect/>
          </a:stretch>
        </p:blipFill>
        <p:spPr>
          <a:xfrm>
            <a:off x="399688" y="1150057"/>
            <a:ext cx="8344623" cy="3429297"/>
          </a:xfrm>
          <a:prstGeom prst="rect">
            <a:avLst/>
          </a:prstGeom>
        </p:spPr>
      </p:pic>
      <p:sp>
        <p:nvSpPr>
          <p:cNvPr id="6" name="Oval 5">
            <a:extLst>
              <a:ext uri="{FF2B5EF4-FFF2-40B4-BE49-F238E27FC236}">
                <a16:creationId xmlns:a16="http://schemas.microsoft.com/office/drawing/2014/main" id="{989135F5-BD7D-F5C5-A06B-8DE62A595F48}"/>
              </a:ext>
            </a:extLst>
          </p:cNvPr>
          <p:cNvSpPr/>
          <p:nvPr/>
        </p:nvSpPr>
        <p:spPr>
          <a:xfrm>
            <a:off x="880844" y="2571750"/>
            <a:ext cx="3884103" cy="12368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F6D7E-0CBF-B3E8-433A-6954BAAEF1A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7608431-6FBF-2087-26E9-B88F77FEBEE6}"/>
              </a:ext>
            </a:extLst>
          </p:cNvPr>
          <p:cNvSpPr>
            <a:spLocks noGrp="1"/>
          </p:cNvSpPr>
          <p:nvPr>
            <p:ph type="body" idx="1"/>
          </p:nvPr>
        </p:nvSpPr>
        <p:spPr/>
        <p:txBody>
          <a:bodyPr/>
          <a:lstStyle/>
          <a:p>
            <a:endParaRPr lang="en-US"/>
          </a:p>
        </p:txBody>
      </p:sp>
      <p:pic>
        <p:nvPicPr>
          <p:cNvPr id="6" name="Picture 5">
            <a:extLst>
              <a:ext uri="{FF2B5EF4-FFF2-40B4-BE49-F238E27FC236}">
                <a16:creationId xmlns:a16="http://schemas.microsoft.com/office/drawing/2014/main" id="{93E08517-5E90-6A6D-0535-09F4614315EB}"/>
              </a:ext>
            </a:extLst>
          </p:cNvPr>
          <p:cNvPicPr>
            <a:picLocks noChangeAspect="1"/>
          </p:cNvPicPr>
          <p:nvPr/>
        </p:nvPicPr>
        <p:blipFill>
          <a:blip r:embed="rId3"/>
          <a:stretch>
            <a:fillRect/>
          </a:stretch>
        </p:blipFill>
        <p:spPr>
          <a:xfrm>
            <a:off x="422130" y="0"/>
            <a:ext cx="8299739" cy="5143500"/>
          </a:xfrm>
          <a:prstGeom prst="rect">
            <a:avLst/>
          </a:prstGeom>
        </p:spPr>
      </p:pic>
    </p:spTree>
    <p:extLst>
      <p:ext uri="{BB962C8B-B14F-4D97-AF65-F5344CB8AC3E}">
        <p14:creationId xmlns:p14="http://schemas.microsoft.com/office/powerpoint/2010/main" val="2663985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483D3C-B617-3948-AE22-3D87E224DE81}"/>
              </a:ext>
            </a:extLst>
          </p:cNvPr>
          <p:cNvPicPr>
            <a:picLocks noChangeAspect="1"/>
          </p:cNvPicPr>
          <p:nvPr/>
        </p:nvPicPr>
        <p:blipFill>
          <a:blip r:embed="rId3"/>
          <a:stretch>
            <a:fillRect/>
          </a:stretch>
        </p:blipFill>
        <p:spPr>
          <a:xfrm>
            <a:off x="1504950" y="637599"/>
            <a:ext cx="6134100" cy="4301059"/>
          </a:xfrm>
          <a:prstGeom prst="rect">
            <a:avLst/>
          </a:prstGeom>
        </p:spPr>
      </p:pic>
      <p:sp>
        <p:nvSpPr>
          <p:cNvPr id="3" name="Text Placeholder 2">
            <a:extLst>
              <a:ext uri="{FF2B5EF4-FFF2-40B4-BE49-F238E27FC236}">
                <a16:creationId xmlns:a16="http://schemas.microsoft.com/office/drawing/2014/main" id="{53FA4804-BAF9-3245-BF2F-CB7133291E3D}"/>
              </a:ext>
            </a:extLst>
          </p:cNvPr>
          <p:cNvSpPr>
            <a:spLocks noGrp="1"/>
          </p:cNvSpPr>
          <p:nvPr>
            <p:ph type="body" idx="1"/>
          </p:nvPr>
        </p:nvSpPr>
        <p:spPr>
          <a:xfrm>
            <a:off x="195262" y="120546"/>
            <a:ext cx="8948738" cy="618326"/>
          </a:xfrm>
          <a:ln>
            <a:noFill/>
          </a:ln>
        </p:spPr>
        <p:txBody>
          <a:bodyPr/>
          <a:lstStyle/>
          <a:p>
            <a:pPr marL="114300" indent="0">
              <a:buNone/>
            </a:pPr>
            <a:r>
              <a:rPr lang="en-US" sz="2400" dirty="0"/>
              <a:t>~2.1 million Americans live in areas with high levels of arsenic</a:t>
            </a:r>
          </a:p>
        </p:txBody>
      </p:sp>
      <p:sp>
        <p:nvSpPr>
          <p:cNvPr id="5" name="TextBox 4">
            <a:extLst>
              <a:ext uri="{FF2B5EF4-FFF2-40B4-BE49-F238E27FC236}">
                <a16:creationId xmlns:a16="http://schemas.microsoft.com/office/drawing/2014/main" id="{CAE0785F-5578-3C4B-ACD7-D082CE8CA7F3}"/>
              </a:ext>
            </a:extLst>
          </p:cNvPr>
          <p:cNvSpPr txBox="1"/>
          <p:nvPr/>
        </p:nvSpPr>
        <p:spPr>
          <a:xfrm>
            <a:off x="8239125" y="4652848"/>
            <a:ext cx="904875" cy="400110"/>
          </a:xfrm>
          <a:prstGeom prst="rect">
            <a:avLst/>
          </a:prstGeom>
          <a:noFill/>
        </p:spPr>
        <p:txBody>
          <a:bodyPr wrap="square" rtlCol="0">
            <a:spAutoFit/>
          </a:bodyPr>
          <a:lstStyle/>
          <a:p>
            <a:r>
              <a:rPr lang="en-US" sz="2000" b="1" dirty="0"/>
              <a:t>USGS</a:t>
            </a:r>
            <a:endParaRPr lang="en-US" sz="3600" b="1" dirty="0"/>
          </a:p>
        </p:txBody>
      </p:sp>
      <p:sp>
        <p:nvSpPr>
          <p:cNvPr id="2" name="Oval 1">
            <a:extLst>
              <a:ext uri="{FF2B5EF4-FFF2-40B4-BE49-F238E27FC236}">
                <a16:creationId xmlns:a16="http://schemas.microsoft.com/office/drawing/2014/main" id="{3F0690CE-B8EE-3917-7C13-9D512ED93248}"/>
              </a:ext>
            </a:extLst>
          </p:cNvPr>
          <p:cNvSpPr/>
          <p:nvPr/>
        </p:nvSpPr>
        <p:spPr>
          <a:xfrm>
            <a:off x="6755907" y="637599"/>
            <a:ext cx="1127464" cy="9692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503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14"/>
          <p:cNvPicPr preferRelativeResize="0"/>
          <p:nvPr/>
        </p:nvPicPr>
        <p:blipFill rotWithShape="1">
          <a:blip r:embed="rId3">
            <a:alphaModFix/>
          </a:blip>
          <a:srcRect t="25106" b="-7343"/>
          <a:stretch/>
        </p:blipFill>
        <p:spPr>
          <a:xfrm>
            <a:off x="0" y="1"/>
            <a:ext cx="9144000" cy="5646125"/>
          </a:xfrm>
          <a:prstGeom prst="rect">
            <a:avLst/>
          </a:prstGeom>
          <a:noFill/>
          <a:ln>
            <a:noFill/>
          </a:ln>
        </p:spPr>
      </p:pic>
      <p:sp>
        <p:nvSpPr>
          <p:cNvPr id="64" name="Google Shape;64;p14"/>
          <p:cNvSpPr txBox="1">
            <a:spLocks noGrp="1"/>
          </p:cNvSpPr>
          <p:nvPr>
            <p:ph type="title"/>
          </p:nvPr>
        </p:nvSpPr>
        <p:spPr>
          <a:xfrm>
            <a:off x="0" y="251225"/>
            <a:ext cx="9144000" cy="572700"/>
          </a:xfrm>
          <a:prstGeom prst="rect">
            <a:avLst/>
          </a:prstGeom>
          <a:solidFill>
            <a:srgbClr val="FFFFFF"/>
          </a:solid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dirty="0"/>
              <a:t>  </a:t>
            </a:r>
            <a:r>
              <a:rPr lang="en" sz="2400" dirty="0"/>
              <a:t>Arsenic is found in bedrock in Maine and New Hampshire</a:t>
            </a:r>
            <a:endParaRPr sz="2400" dirty="0"/>
          </a:p>
        </p:txBody>
      </p:sp>
      <p:sp>
        <p:nvSpPr>
          <p:cNvPr id="65" name="Google Shape;65;p14"/>
          <p:cNvSpPr txBox="1"/>
          <p:nvPr/>
        </p:nvSpPr>
        <p:spPr>
          <a:xfrm>
            <a:off x="5832600" y="4436925"/>
            <a:ext cx="3311400" cy="585000"/>
          </a:xfrm>
          <a:prstGeom prst="rect">
            <a:avLst/>
          </a:prstGeom>
          <a:solidFill>
            <a:srgbClr val="0072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rgbClr val="FFFFFF"/>
                </a:solidFill>
              </a:rPr>
              <a:t>Ellsworth Schist</a:t>
            </a:r>
            <a:endParaRPr sz="1300" b="1">
              <a:solidFill>
                <a:srgbClr val="FFFFFF"/>
              </a:solidFill>
            </a:endParaRPr>
          </a:p>
          <a:p>
            <a:pPr marL="0" lvl="0" indent="0" algn="l" rtl="0">
              <a:spcBef>
                <a:spcPts val="0"/>
              </a:spcBef>
              <a:spcAft>
                <a:spcPts val="0"/>
              </a:spcAft>
              <a:buNone/>
            </a:pPr>
            <a:r>
              <a:rPr lang="en" sz="1300" u="sng">
                <a:solidFill>
                  <a:srgbClr val="FFFFFF"/>
                </a:solidFill>
                <a:hlinkClick r:id="rId4">
                  <a:extLst>
                    <a:ext uri="{A12FA001-AC4F-418D-AE19-62706E023703}">
                      <ahyp:hlinkClr xmlns:ahyp="http://schemas.microsoft.com/office/drawing/2018/hyperlinkcolor" val="tx"/>
                    </a:ext>
                  </a:extLst>
                </a:hlinkClick>
              </a:rPr>
              <a:t>Credit</a:t>
            </a:r>
            <a:r>
              <a:rPr lang="en" sz="1300">
                <a:solidFill>
                  <a:srgbClr val="FFFFFF"/>
                </a:solidFill>
              </a:rPr>
              <a:t>: Sarah Hall, College of the Atlantic</a:t>
            </a:r>
            <a:endParaRPr sz="1300">
              <a:solidFill>
                <a:srgbClr val="FFFFFF"/>
              </a:solidFill>
            </a:endParaRPr>
          </a:p>
        </p:txBody>
      </p:sp>
      <p:pic>
        <p:nvPicPr>
          <p:cNvPr id="5" name="Picture 4">
            <a:extLst>
              <a:ext uri="{FF2B5EF4-FFF2-40B4-BE49-F238E27FC236}">
                <a16:creationId xmlns:a16="http://schemas.microsoft.com/office/drawing/2014/main" id="{4890B625-ED08-486B-B721-7E40087E1C8A}"/>
              </a:ext>
            </a:extLst>
          </p:cNvPr>
          <p:cNvPicPr>
            <a:picLocks noChangeAspect="1"/>
          </p:cNvPicPr>
          <p:nvPr/>
        </p:nvPicPr>
        <p:blipFill>
          <a:blip r:embed="rId5"/>
          <a:stretch>
            <a:fillRect/>
          </a:stretch>
        </p:blipFill>
        <p:spPr>
          <a:xfrm>
            <a:off x="6381754" y="1003212"/>
            <a:ext cx="2595442" cy="1819851"/>
          </a:xfrm>
          <a:prstGeom prst="rect">
            <a:avLst/>
          </a:prstGeom>
        </p:spPr>
      </p:pic>
      <p:pic>
        <p:nvPicPr>
          <p:cNvPr id="6" name="Picture 5" descr="mdibl-logo-MASTER.jpg">
            <a:extLst>
              <a:ext uri="{FF2B5EF4-FFF2-40B4-BE49-F238E27FC236}">
                <a16:creationId xmlns:a16="http://schemas.microsoft.com/office/drawing/2014/main" id="{81B4349B-909B-5957-84F9-3AD03F2C4A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791" y="4895175"/>
            <a:ext cx="1358010" cy="22953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D944BB-5DCA-639D-C3DD-6B40F6FA033E}"/>
              </a:ext>
            </a:extLst>
          </p:cNvPr>
          <p:cNvPicPr>
            <a:picLocks noChangeAspect="1"/>
          </p:cNvPicPr>
          <p:nvPr/>
        </p:nvPicPr>
        <p:blipFill>
          <a:blip r:embed="rId3"/>
          <a:stretch>
            <a:fillRect/>
          </a:stretch>
        </p:blipFill>
        <p:spPr>
          <a:xfrm>
            <a:off x="590805" y="1247832"/>
            <a:ext cx="3175520" cy="2032333"/>
          </a:xfrm>
          <a:prstGeom prst="rect">
            <a:avLst/>
          </a:prstGeom>
        </p:spPr>
      </p:pic>
      <p:sp>
        <p:nvSpPr>
          <p:cNvPr id="5" name="TextBox 4">
            <a:extLst>
              <a:ext uri="{FF2B5EF4-FFF2-40B4-BE49-F238E27FC236}">
                <a16:creationId xmlns:a16="http://schemas.microsoft.com/office/drawing/2014/main" id="{54C62488-5A0B-7701-8CB8-5FEE81EFCA2B}"/>
              </a:ext>
            </a:extLst>
          </p:cNvPr>
          <p:cNvSpPr txBox="1"/>
          <p:nvPr/>
        </p:nvSpPr>
        <p:spPr>
          <a:xfrm>
            <a:off x="508001" y="215006"/>
            <a:ext cx="7602192" cy="830997"/>
          </a:xfrm>
          <a:prstGeom prst="rect">
            <a:avLst/>
          </a:prstGeom>
          <a:noFill/>
        </p:spPr>
        <p:txBody>
          <a:bodyPr wrap="square" rtlCol="0">
            <a:spAutoFit/>
          </a:bodyPr>
          <a:lstStyle/>
          <a:p>
            <a:r>
              <a:rPr lang="en-US" sz="2400" dirty="0"/>
              <a:t>Use of lead arsenate as a pesticide in the past could contribute to arsenic in drinking water today</a:t>
            </a:r>
          </a:p>
        </p:txBody>
      </p:sp>
      <p:pic>
        <p:nvPicPr>
          <p:cNvPr id="6" name="Picture 5">
            <a:extLst>
              <a:ext uri="{FF2B5EF4-FFF2-40B4-BE49-F238E27FC236}">
                <a16:creationId xmlns:a16="http://schemas.microsoft.com/office/drawing/2014/main" id="{5DBA78F3-A4BA-E1AA-686C-4508DCA69281}"/>
              </a:ext>
            </a:extLst>
          </p:cNvPr>
          <p:cNvPicPr>
            <a:picLocks noChangeAspect="1"/>
          </p:cNvPicPr>
          <p:nvPr/>
        </p:nvPicPr>
        <p:blipFill>
          <a:blip r:embed="rId4"/>
          <a:stretch>
            <a:fillRect/>
          </a:stretch>
        </p:blipFill>
        <p:spPr>
          <a:xfrm>
            <a:off x="4102232" y="1366365"/>
            <a:ext cx="4450963" cy="3351710"/>
          </a:xfrm>
          <a:prstGeom prst="rect">
            <a:avLst/>
          </a:prstGeom>
        </p:spPr>
      </p:pic>
      <p:pic>
        <p:nvPicPr>
          <p:cNvPr id="7" name="Picture 2" descr="Image result for arsenic pesticide">
            <a:extLst>
              <a:ext uri="{FF2B5EF4-FFF2-40B4-BE49-F238E27FC236}">
                <a16:creationId xmlns:a16="http://schemas.microsoft.com/office/drawing/2014/main" id="{9C428D8C-6658-F4B6-497F-4CEC6BFA321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501"/>
          <a:stretch/>
        </p:blipFill>
        <p:spPr bwMode="auto">
          <a:xfrm>
            <a:off x="956731" y="3344261"/>
            <a:ext cx="2640856" cy="1255281"/>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154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EC9ED-A7B1-C54B-8F8B-FE314DA6E7C1}"/>
              </a:ext>
            </a:extLst>
          </p:cNvPr>
          <p:cNvSpPr>
            <a:spLocks noGrp="1"/>
          </p:cNvSpPr>
          <p:nvPr>
            <p:ph type="title"/>
          </p:nvPr>
        </p:nvSpPr>
        <p:spPr>
          <a:xfrm>
            <a:off x="311701" y="150110"/>
            <a:ext cx="8520600" cy="572700"/>
          </a:xfrm>
        </p:spPr>
        <p:txBody>
          <a:bodyPr>
            <a:normAutofit fontScale="90000"/>
          </a:bodyPr>
          <a:lstStyle/>
          <a:p>
            <a:r>
              <a:rPr lang="en-US" dirty="0"/>
              <a:t>Arsenic is found in water and food; it is odorless, tasteless, and colorless</a:t>
            </a:r>
          </a:p>
        </p:txBody>
      </p:sp>
      <p:sp>
        <p:nvSpPr>
          <p:cNvPr id="4" name="Google Shape;139;p28">
            <a:extLst>
              <a:ext uri="{FF2B5EF4-FFF2-40B4-BE49-F238E27FC236}">
                <a16:creationId xmlns:a16="http://schemas.microsoft.com/office/drawing/2014/main" id="{BCBF4DAC-5B7A-4940-9D68-0001B9C5FDF6}"/>
              </a:ext>
            </a:extLst>
          </p:cNvPr>
          <p:cNvSpPr txBox="1">
            <a:spLocks/>
          </p:cNvSpPr>
          <p:nvPr/>
        </p:nvSpPr>
        <p:spPr>
          <a:xfrm>
            <a:off x="311700" y="1149931"/>
            <a:ext cx="8520600" cy="828900"/>
          </a:xfrm>
          <a:prstGeom prst="rect">
            <a:avLst/>
          </a:prstGeom>
          <a:solidFill>
            <a:srgbClr val="F3F3F3"/>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297" indent="0">
              <a:buNone/>
            </a:pPr>
            <a:r>
              <a:rPr lang="en-US" sz="2000" b="1" dirty="0">
                <a:solidFill>
                  <a:schemeClr val="accent1">
                    <a:lumMod val="75000"/>
                  </a:schemeClr>
                </a:solidFill>
              </a:rPr>
              <a:t>EPA established a goal of zero arsenic in drinking water and adopted a limit of 10 ppb. NH has lowered the standard to 5 ppb.</a:t>
            </a:r>
          </a:p>
        </p:txBody>
      </p:sp>
      <p:pic>
        <p:nvPicPr>
          <p:cNvPr id="5" name="Picture 4" descr="arsenic.jpg">
            <a:extLst>
              <a:ext uri="{FF2B5EF4-FFF2-40B4-BE49-F238E27FC236}">
                <a16:creationId xmlns:a16="http://schemas.microsoft.com/office/drawing/2014/main" id="{A1E1B74E-63A3-D047-8604-DA40F3701A74}"/>
              </a:ext>
            </a:extLst>
          </p:cNvPr>
          <p:cNvPicPr>
            <a:picLocks noChangeAspect="1"/>
          </p:cNvPicPr>
          <p:nvPr/>
        </p:nvPicPr>
        <p:blipFill>
          <a:blip r:embed="rId3"/>
          <a:stretch>
            <a:fillRect/>
          </a:stretch>
        </p:blipFill>
        <p:spPr>
          <a:xfrm>
            <a:off x="311700" y="2236024"/>
            <a:ext cx="3010608" cy="2511482"/>
          </a:xfrm>
          <a:prstGeom prst="rect">
            <a:avLst/>
          </a:prstGeom>
        </p:spPr>
      </p:pic>
      <p:pic>
        <p:nvPicPr>
          <p:cNvPr id="6" name="Picture 5">
            <a:extLst>
              <a:ext uri="{FF2B5EF4-FFF2-40B4-BE49-F238E27FC236}">
                <a16:creationId xmlns:a16="http://schemas.microsoft.com/office/drawing/2014/main" id="{424A31F0-69F0-AA49-9B9A-5CD6D5398DCF}"/>
              </a:ext>
            </a:extLst>
          </p:cNvPr>
          <p:cNvPicPr>
            <a:picLocks noChangeAspect="1"/>
          </p:cNvPicPr>
          <p:nvPr/>
        </p:nvPicPr>
        <p:blipFill>
          <a:blip r:embed="rId4"/>
          <a:stretch>
            <a:fillRect/>
          </a:stretch>
        </p:blipFill>
        <p:spPr>
          <a:xfrm>
            <a:off x="3446359" y="2236022"/>
            <a:ext cx="2511483" cy="2511483"/>
          </a:xfrm>
          <a:prstGeom prst="rect">
            <a:avLst/>
          </a:prstGeom>
        </p:spPr>
      </p:pic>
      <p:pic>
        <p:nvPicPr>
          <p:cNvPr id="7" name="Picture 6">
            <a:extLst>
              <a:ext uri="{FF2B5EF4-FFF2-40B4-BE49-F238E27FC236}">
                <a16:creationId xmlns:a16="http://schemas.microsoft.com/office/drawing/2014/main" id="{8D6CE1F8-B458-4547-8FB9-20C3B5814E8B}"/>
              </a:ext>
            </a:extLst>
          </p:cNvPr>
          <p:cNvPicPr>
            <a:picLocks noChangeAspect="1"/>
          </p:cNvPicPr>
          <p:nvPr/>
        </p:nvPicPr>
        <p:blipFill rotWithShape="1">
          <a:blip r:embed="rId5"/>
          <a:srcRect r="27811"/>
          <a:stretch/>
        </p:blipFill>
        <p:spPr>
          <a:xfrm>
            <a:off x="6081892" y="2236022"/>
            <a:ext cx="2750409" cy="2552701"/>
          </a:xfrm>
          <a:prstGeom prst="rect">
            <a:avLst/>
          </a:prstGeom>
        </p:spPr>
      </p:pic>
      <p:sp>
        <p:nvSpPr>
          <p:cNvPr id="14" name="TextBox 6">
            <a:extLst>
              <a:ext uri="{FF2B5EF4-FFF2-40B4-BE49-F238E27FC236}">
                <a16:creationId xmlns:a16="http://schemas.microsoft.com/office/drawing/2014/main" id="{93B288C3-326B-4843-9012-771EA2568FE7}"/>
              </a:ext>
            </a:extLst>
          </p:cNvPr>
          <p:cNvSpPr txBox="1"/>
          <p:nvPr/>
        </p:nvSpPr>
        <p:spPr>
          <a:xfrm>
            <a:off x="6314830" y="4788723"/>
            <a:ext cx="2732479"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Images EHP and Google</a:t>
            </a:r>
          </a:p>
        </p:txBody>
      </p:sp>
    </p:spTree>
    <p:extLst>
      <p:ext uri="{BB962C8B-B14F-4D97-AF65-F5344CB8AC3E}">
        <p14:creationId xmlns:p14="http://schemas.microsoft.com/office/powerpoint/2010/main" val="4127329983"/>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14372</TotalTime>
  <Words>1706</Words>
  <Application>Microsoft Office PowerPoint</Application>
  <PresentationFormat>On-screen Show (16:9)</PresentationFormat>
  <Paragraphs>175</Paragraphs>
  <Slides>31</Slides>
  <Notes>25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Times New Roman</vt:lpstr>
      <vt:lpstr>Aptos Narrow</vt:lpstr>
      <vt:lpstr>Arial Narrow</vt:lpstr>
      <vt:lpstr>Calibri</vt:lpstr>
      <vt:lpstr>Arial</vt:lpstr>
      <vt:lpstr>Symbol</vt:lpstr>
      <vt:lpstr>-apple-system</vt:lpstr>
      <vt:lpstr>Simple Light</vt:lpstr>
      <vt:lpstr>Simple Light</vt:lpstr>
      <vt:lpstr> </vt:lpstr>
      <vt:lpstr>Our SEPA Toolkit We have three intersecting websites supporting our project </vt:lpstr>
      <vt:lpstr>PowerPoint Presentation</vt:lpstr>
      <vt:lpstr>  Data Management in Anecdata</vt:lpstr>
      <vt:lpstr>PowerPoint Presentation</vt:lpstr>
      <vt:lpstr>PowerPoint Presentation</vt:lpstr>
      <vt:lpstr>  Arsenic is found in bedrock in Maine and New Hampshire</vt:lpstr>
      <vt:lpstr>PowerPoint Presentation</vt:lpstr>
      <vt:lpstr>Arsenic is found in water and food; it is odorless, tasteless, and colorless</vt:lpstr>
      <vt:lpstr>Wells in ME and NH</vt:lpstr>
      <vt:lpstr>  Arsenic Health Concerns</vt:lpstr>
      <vt:lpstr>Arsenic: 5–10-point decrease in IQ</vt:lpstr>
      <vt:lpstr>Cancer from Arsenic Exposure</vt:lpstr>
      <vt:lpstr>PowerPoint Presentation</vt:lpstr>
      <vt:lpstr> Reach and Outcomes 2016-2025  2016-2023</vt:lpstr>
      <vt:lpstr>PowerPoint Presentation</vt:lpstr>
      <vt:lpstr>What students are discovering about filtered samples</vt:lpstr>
      <vt:lpstr>Arsenic levels in SEPA well water dataset</vt:lpstr>
      <vt:lpstr>PowerPoint Presentation</vt:lpstr>
      <vt:lpstr>PowerPoint Presentation</vt:lpstr>
      <vt:lpstr>PowerPoint Presentation</vt:lpstr>
      <vt:lpstr>PowerPoint Presentation</vt:lpstr>
      <vt:lpstr>PowerPoint Presentation</vt:lpstr>
      <vt:lpstr>PowerPoint Presentation</vt:lpstr>
      <vt:lpstr>For SEPA Schools:  Why sample public drinking water; isn’t it regulated?  </vt:lpstr>
      <vt:lpstr>PowerPoint Presentation</vt:lpstr>
      <vt:lpstr>In our first SEPA project, students discovered issues often associated with public water systems (think Flint, Michigan!)</vt:lpstr>
      <vt:lpstr>PowerPoint Presentation</vt:lpstr>
      <vt:lpstr>PowerPoint Presentation</vt:lpstr>
      <vt:lpstr>PowerPoint Presentation</vt:lpstr>
      <vt:lpstr>SEPA Team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to action: a secondary school-based citizen science project to address arsenic contamination of well water</dc:title>
  <dc:creator>Jane Disney</dc:creator>
  <cp:lastModifiedBy>Jane Disney</cp:lastModifiedBy>
  <cp:revision>140</cp:revision>
  <dcterms:modified xsi:type="dcterms:W3CDTF">2025-10-24T02:05:20Z</dcterms:modified>
</cp:coreProperties>
</file>